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8" r:id="rId2"/>
    <p:sldId id="263" r:id="rId3"/>
    <p:sldId id="316" r:id="rId4"/>
    <p:sldId id="272" r:id="rId5"/>
    <p:sldId id="294" r:id="rId6"/>
    <p:sldId id="329" r:id="rId7"/>
    <p:sldId id="334" r:id="rId8"/>
    <p:sldId id="368" r:id="rId9"/>
    <p:sldId id="367" r:id="rId10"/>
    <p:sldId id="369" r:id="rId11"/>
    <p:sldId id="288" r:id="rId12"/>
    <p:sldId id="344" r:id="rId13"/>
    <p:sldId id="345" r:id="rId14"/>
    <p:sldId id="343" r:id="rId15"/>
    <p:sldId id="346" r:id="rId16"/>
    <p:sldId id="349" r:id="rId17"/>
    <p:sldId id="347" r:id="rId18"/>
    <p:sldId id="359" r:id="rId19"/>
    <p:sldId id="361" r:id="rId20"/>
    <p:sldId id="330" r:id="rId21"/>
    <p:sldId id="336" r:id="rId22"/>
    <p:sldId id="374" r:id="rId23"/>
    <p:sldId id="296" r:id="rId24"/>
    <p:sldId id="335" r:id="rId25"/>
    <p:sldId id="375" r:id="rId26"/>
    <p:sldId id="371" r:id="rId27"/>
    <p:sldId id="366" r:id="rId28"/>
    <p:sldId id="372" r:id="rId29"/>
    <p:sldId id="337" r:id="rId30"/>
    <p:sldId id="348" r:id="rId31"/>
    <p:sldId id="362" r:id="rId32"/>
    <p:sldId id="338" r:id="rId33"/>
    <p:sldId id="363" r:id="rId34"/>
    <p:sldId id="364" r:id="rId35"/>
    <p:sldId id="365" r:id="rId36"/>
    <p:sldId id="370" r:id="rId37"/>
    <p:sldId id="32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升升" initials="林" lastIdx="1" clrIdx="0">
    <p:extLst>
      <p:ext uri="{19B8F6BF-5375-455C-9EA6-DF929625EA0E}">
        <p15:presenceInfo xmlns:p15="http://schemas.microsoft.com/office/powerpoint/2012/main" userId="cd453329fc8d74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D1A"/>
    <a:srgbClr val="F3F3F3"/>
    <a:srgbClr val="57B4D0"/>
    <a:srgbClr val="FFFFFF"/>
    <a:srgbClr val="E5E5E5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9" autoAdjust="0"/>
    <p:restoredTop sz="93005" autoAdjust="0"/>
  </p:normalViewPr>
  <p:slideViewPr>
    <p:cSldViewPr snapToGrid="0">
      <p:cViewPr varScale="1">
        <p:scale>
          <a:sx n="80" d="100"/>
          <a:sy n="80" d="100"/>
        </p:scale>
        <p:origin x="101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6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23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2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8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1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45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6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6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9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6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7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52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85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740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96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87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14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36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3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34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661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09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9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9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4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14" y="0"/>
            <a:ext cx="12203414" cy="6858000"/>
          </a:xfrm>
          <a:prstGeom prst="rect">
            <a:avLst/>
          </a:prstGeom>
        </p:spPr>
      </p:pic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355131" y="1946262"/>
            <a:ext cx="1473868" cy="147386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433364" y="2452364"/>
            <a:ext cx="18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数据结构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26448" y="3411567"/>
            <a:ext cx="891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科学文献管理系统</a:t>
            </a:r>
          </a:p>
        </p:txBody>
      </p:sp>
      <p:sp>
        <p:nvSpPr>
          <p:cNvPr id="33" name="矩形 32"/>
          <p:cNvSpPr/>
          <p:nvPr/>
        </p:nvSpPr>
        <p:spPr>
          <a:xfrm>
            <a:off x="2290010" y="4540148"/>
            <a:ext cx="3693695" cy="4571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0800000">
            <a:off x="5983704" y="4540148"/>
            <a:ext cx="369369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08702" y="4994367"/>
            <a:ext cx="576102" cy="496066"/>
            <a:chOff x="2751138" y="4071938"/>
            <a:chExt cx="1558925" cy="1158875"/>
          </a:xfrm>
        </p:grpSpPr>
        <p:sp>
          <p:nvSpPr>
            <p:cNvPr id="36" name="Freeform 15"/>
            <p:cNvSpPr/>
            <p:nvPr/>
          </p:nvSpPr>
          <p:spPr bwMode="auto">
            <a:xfrm>
              <a:off x="3770313" y="4562475"/>
              <a:ext cx="539750" cy="477838"/>
            </a:xfrm>
            <a:custGeom>
              <a:avLst/>
              <a:gdLst>
                <a:gd name="T0" fmla="*/ 255 w 340"/>
                <a:gd name="T1" fmla="*/ 0 h 301"/>
                <a:gd name="T2" fmla="*/ 136 w 340"/>
                <a:gd name="T3" fmla="*/ 99 h 301"/>
                <a:gd name="T4" fmla="*/ 28 w 340"/>
                <a:gd name="T5" fmla="*/ 8 h 301"/>
                <a:gd name="T6" fmla="*/ 28 w 340"/>
                <a:gd name="T7" fmla="*/ 8 h 301"/>
                <a:gd name="T8" fmla="*/ 14 w 340"/>
                <a:gd name="T9" fmla="*/ 31 h 301"/>
                <a:gd name="T10" fmla="*/ 0 w 340"/>
                <a:gd name="T11" fmla="*/ 50 h 301"/>
                <a:gd name="T12" fmla="*/ 0 w 340"/>
                <a:gd name="T13" fmla="*/ 50 h 301"/>
                <a:gd name="T14" fmla="*/ 24 w 340"/>
                <a:gd name="T15" fmla="*/ 70 h 301"/>
                <a:gd name="T16" fmla="*/ 47 w 340"/>
                <a:gd name="T17" fmla="*/ 95 h 301"/>
                <a:gd name="T18" fmla="*/ 68 w 340"/>
                <a:gd name="T19" fmla="*/ 122 h 301"/>
                <a:gd name="T20" fmla="*/ 84 w 340"/>
                <a:gd name="T21" fmla="*/ 149 h 301"/>
                <a:gd name="T22" fmla="*/ 99 w 340"/>
                <a:gd name="T23" fmla="*/ 180 h 301"/>
                <a:gd name="T24" fmla="*/ 109 w 340"/>
                <a:gd name="T25" fmla="*/ 213 h 301"/>
                <a:gd name="T26" fmla="*/ 115 w 340"/>
                <a:gd name="T27" fmla="*/ 248 h 301"/>
                <a:gd name="T28" fmla="*/ 117 w 340"/>
                <a:gd name="T29" fmla="*/ 283 h 301"/>
                <a:gd name="T30" fmla="*/ 117 w 340"/>
                <a:gd name="T31" fmla="*/ 283 h 301"/>
                <a:gd name="T32" fmla="*/ 115 w 340"/>
                <a:gd name="T33" fmla="*/ 301 h 301"/>
                <a:gd name="T34" fmla="*/ 115 w 340"/>
                <a:gd name="T35" fmla="*/ 301 h 301"/>
                <a:gd name="T36" fmla="*/ 136 w 340"/>
                <a:gd name="T37" fmla="*/ 301 h 301"/>
                <a:gd name="T38" fmla="*/ 136 w 340"/>
                <a:gd name="T39" fmla="*/ 301 h 301"/>
                <a:gd name="T40" fmla="*/ 167 w 340"/>
                <a:gd name="T41" fmla="*/ 299 h 301"/>
                <a:gd name="T42" fmla="*/ 200 w 340"/>
                <a:gd name="T43" fmla="*/ 293 h 301"/>
                <a:gd name="T44" fmla="*/ 233 w 340"/>
                <a:gd name="T45" fmla="*/ 285 h 301"/>
                <a:gd name="T46" fmla="*/ 266 w 340"/>
                <a:gd name="T47" fmla="*/ 270 h 301"/>
                <a:gd name="T48" fmla="*/ 282 w 340"/>
                <a:gd name="T49" fmla="*/ 262 h 301"/>
                <a:gd name="T50" fmla="*/ 295 w 340"/>
                <a:gd name="T51" fmla="*/ 252 h 301"/>
                <a:gd name="T52" fmla="*/ 307 w 340"/>
                <a:gd name="T53" fmla="*/ 242 h 301"/>
                <a:gd name="T54" fmla="*/ 319 w 340"/>
                <a:gd name="T55" fmla="*/ 229 h 301"/>
                <a:gd name="T56" fmla="*/ 328 w 340"/>
                <a:gd name="T57" fmla="*/ 217 h 301"/>
                <a:gd name="T58" fmla="*/ 334 w 340"/>
                <a:gd name="T59" fmla="*/ 204 h 301"/>
                <a:gd name="T60" fmla="*/ 338 w 340"/>
                <a:gd name="T61" fmla="*/ 190 h 301"/>
                <a:gd name="T62" fmla="*/ 340 w 340"/>
                <a:gd name="T63" fmla="*/ 176 h 301"/>
                <a:gd name="T64" fmla="*/ 340 w 340"/>
                <a:gd name="T65" fmla="*/ 176 h 301"/>
                <a:gd name="T66" fmla="*/ 338 w 340"/>
                <a:gd name="T67" fmla="*/ 149 h 301"/>
                <a:gd name="T68" fmla="*/ 334 w 340"/>
                <a:gd name="T69" fmla="*/ 122 h 301"/>
                <a:gd name="T70" fmla="*/ 328 w 340"/>
                <a:gd name="T71" fmla="*/ 97 h 301"/>
                <a:gd name="T72" fmla="*/ 317 w 340"/>
                <a:gd name="T73" fmla="*/ 74 h 301"/>
                <a:gd name="T74" fmla="*/ 305 w 340"/>
                <a:gd name="T75" fmla="*/ 54 h 301"/>
                <a:gd name="T76" fmla="*/ 290 w 340"/>
                <a:gd name="T77" fmla="*/ 33 h 301"/>
                <a:gd name="T78" fmla="*/ 274 w 340"/>
                <a:gd name="T79" fmla="*/ 15 h 301"/>
                <a:gd name="T80" fmla="*/ 255 w 340"/>
                <a:gd name="T81" fmla="*/ 0 h 301"/>
                <a:gd name="T82" fmla="*/ 255 w 340"/>
                <a:gd name="T83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0" h="301">
                  <a:moveTo>
                    <a:pt x="255" y="0"/>
                  </a:moveTo>
                  <a:lnTo>
                    <a:pt x="136" y="9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31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4" y="70"/>
                  </a:lnTo>
                  <a:lnTo>
                    <a:pt x="47" y="95"/>
                  </a:lnTo>
                  <a:lnTo>
                    <a:pt x="68" y="122"/>
                  </a:lnTo>
                  <a:lnTo>
                    <a:pt x="84" y="149"/>
                  </a:lnTo>
                  <a:lnTo>
                    <a:pt x="99" y="180"/>
                  </a:lnTo>
                  <a:lnTo>
                    <a:pt x="109" y="213"/>
                  </a:lnTo>
                  <a:lnTo>
                    <a:pt x="115" y="248"/>
                  </a:lnTo>
                  <a:lnTo>
                    <a:pt x="117" y="283"/>
                  </a:lnTo>
                  <a:lnTo>
                    <a:pt x="117" y="283"/>
                  </a:lnTo>
                  <a:lnTo>
                    <a:pt x="115" y="301"/>
                  </a:lnTo>
                  <a:lnTo>
                    <a:pt x="115" y="301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167" y="299"/>
                  </a:lnTo>
                  <a:lnTo>
                    <a:pt x="200" y="293"/>
                  </a:lnTo>
                  <a:lnTo>
                    <a:pt x="233" y="285"/>
                  </a:lnTo>
                  <a:lnTo>
                    <a:pt x="266" y="270"/>
                  </a:lnTo>
                  <a:lnTo>
                    <a:pt x="282" y="262"/>
                  </a:lnTo>
                  <a:lnTo>
                    <a:pt x="295" y="252"/>
                  </a:lnTo>
                  <a:lnTo>
                    <a:pt x="307" y="242"/>
                  </a:lnTo>
                  <a:lnTo>
                    <a:pt x="319" y="229"/>
                  </a:lnTo>
                  <a:lnTo>
                    <a:pt x="328" y="217"/>
                  </a:lnTo>
                  <a:lnTo>
                    <a:pt x="334" y="204"/>
                  </a:lnTo>
                  <a:lnTo>
                    <a:pt x="338" y="190"/>
                  </a:lnTo>
                  <a:lnTo>
                    <a:pt x="340" y="176"/>
                  </a:lnTo>
                  <a:lnTo>
                    <a:pt x="340" y="176"/>
                  </a:lnTo>
                  <a:lnTo>
                    <a:pt x="338" y="149"/>
                  </a:lnTo>
                  <a:lnTo>
                    <a:pt x="334" y="122"/>
                  </a:lnTo>
                  <a:lnTo>
                    <a:pt x="328" y="97"/>
                  </a:lnTo>
                  <a:lnTo>
                    <a:pt x="317" y="74"/>
                  </a:lnTo>
                  <a:lnTo>
                    <a:pt x="305" y="54"/>
                  </a:lnTo>
                  <a:lnTo>
                    <a:pt x="290" y="33"/>
                  </a:lnTo>
                  <a:lnTo>
                    <a:pt x="274" y="15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auto">
            <a:xfrm>
              <a:off x="3773488" y="4071938"/>
              <a:ext cx="441325" cy="450850"/>
            </a:xfrm>
            <a:custGeom>
              <a:avLst/>
              <a:gdLst>
                <a:gd name="T0" fmla="*/ 49 w 278"/>
                <a:gd name="T1" fmla="*/ 225 h 284"/>
                <a:gd name="T2" fmla="*/ 49 w 278"/>
                <a:gd name="T3" fmla="*/ 225 h 284"/>
                <a:gd name="T4" fmla="*/ 49 w 278"/>
                <a:gd name="T5" fmla="*/ 239 h 284"/>
                <a:gd name="T6" fmla="*/ 47 w 278"/>
                <a:gd name="T7" fmla="*/ 255 h 284"/>
                <a:gd name="T8" fmla="*/ 47 w 278"/>
                <a:gd name="T9" fmla="*/ 255 h 284"/>
                <a:gd name="T10" fmla="*/ 66 w 278"/>
                <a:gd name="T11" fmla="*/ 268 h 284"/>
                <a:gd name="T12" fmla="*/ 88 w 278"/>
                <a:gd name="T13" fmla="*/ 276 h 284"/>
                <a:gd name="T14" fmla="*/ 111 w 278"/>
                <a:gd name="T15" fmla="*/ 282 h 284"/>
                <a:gd name="T16" fmla="*/ 134 w 278"/>
                <a:gd name="T17" fmla="*/ 284 h 284"/>
                <a:gd name="T18" fmla="*/ 134 w 278"/>
                <a:gd name="T19" fmla="*/ 284 h 284"/>
                <a:gd name="T20" fmla="*/ 148 w 278"/>
                <a:gd name="T21" fmla="*/ 284 h 284"/>
                <a:gd name="T22" fmla="*/ 163 w 278"/>
                <a:gd name="T23" fmla="*/ 282 h 284"/>
                <a:gd name="T24" fmla="*/ 177 w 278"/>
                <a:gd name="T25" fmla="*/ 278 h 284"/>
                <a:gd name="T26" fmla="*/ 189 w 278"/>
                <a:gd name="T27" fmla="*/ 274 h 284"/>
                <a:gd name="T28" fmla="*/ 202 w 278"/>
                <a:gd name="T29" fmla="*/ 268 h 284"/>
                <a:gd name="T30" fmla="*/ 214 w 278"/>
                <a:gd name="T31" fmla="*/ 260 h 284"/>
                <a:gd name="T32" fmla="*/ 224 w 278"/>
                <a:gd name="T33" fmla="*/ 251 h 284"/>
                <a:gd name="T34" fmla="*/ 235 w 278"/>
                <a:gd name="T35" fmla="*/ 243 h 284"/>
                <a:gd name="T36" fmla="*/ 245 w 278"/>
                <a:gd name="T37" fmla="*/ 233 h 284"/>
                <a:gd name="T38" fmla="*/ 253 w 278"/>
                <a:gd name="T39" fmla="*/ 222 h 284"/>
                <a:gd name="T40" fmla="*/ 260 w 278"/>
                <a:gd name="T41" fmla="*/ 210 h 284"/>
                <a:gd name="T42" fmla="*/ 266 w 278"/>
                <a:gd name="T43" fmla="*/ 198 h 284"/>
                <a:gd name="T44" fmla="*/ 272 w 278"/>
                <a:gd name="T45" fmla="*/ 185 h 284"/>
                <a:gd name="T46" fmla="*/ 274 w 278"/>
                <a:gd name="T47" fmla="*/ 171 h 284"/>
                <a:gd name="T48" fmla="*/ 276 w 278"/>
                <a:gd name="T49" fmla="*/ 156 h 284"/>
                <a:gd name="T50" fmla="*/ 278 w 278"/>
                <a:gd name="T51" fmla="*/ 142 h 284"/>
                <a:gd name="T52" fmla="*/ 278 w 278"/>
                <a:gd name="T53" fmla="*/ 142 h 284"/>
                <a:gd name="T54" fmla="*/ 276 w 278"/>
                <a:gd name="T55" fmla="*/ 128 h 284"/>
                <a:gd name="T56" fmla="*/ 274 w 278"/>
                <a:gd name="T57" fmla="*/ 113 h 284"/>
                <a:gd name="T58" fmla="*/ 272 w 278"/>
                <a:gd name="T59" fmla="*/ 99 h 284"/>
                <a:gd name="T60" fmla="*/ 266 w 278"/>
                <a:gd name="T61" fmla="*/ 86 h 284"/>
                <a:gd name="T62" fmla="*/ 260 w 278"/>
                <a:gd name="T63" fmla="*/ 74 h 284"/>
                <a:gd name="T64" fmla="*/ 253 w 278"/>
                <a:gd name="T65" fmla="*/ 62 h 284"/>
                <a:gd name="T66" fmla="*/ 245 w 278"/>
                <a:gd name="T67" fmla="*/ 51 h 284"/>
                <a:gd name="T68" fmla="*/ 235 w 278"/>
                <a:gd name="T69" fmla="*/ 41 h 284"/>
                <a:gd name="T70" fmla="*/ 224 w 278"/>
                <a:gd name="T71" fmla="*/ 31 h 284"/>
                <a:gd name="T72" fmla="*/ 214 w 278"/>
                <a:gd name="T73" fmla="*/ 22 h 284"/>
                <a:gd name="T74" fmla="*/ 202 w 278"/>
                <a:gd name="T75" fmla="*/ 16 h 284"/>
                <a:gd name="T76" fmla="*/ 189 w 278"/>
                <a:gd name="T77" fmla="*/ 10 h 284"/>
                <a:gd name="T78" fmla="*/ 177 w 278"/>
                <a:gd name="T79" fmla="*/ 6 h 284"/>
                <a:gd name="T80" fmla="*/ 163 w 278"/>
                <a:gd name="T81" fmla="*/ 2 h 284"/>
                <a:gd name="T82" fmla="*/ 148 w 278"/>
                <a:gd name="T83" fmla="*/ 0 h 284"/>
                <a:gd name="T84" fmla="*/ 134 w 278"/>
                <a:gd name="T85" fmla="*/ 0 h 284"/>
                <a:gd name="T86" fmla="*/ 134 w 278"/>
                <a:gd name="T87" fmla="*/ 0 h 284"/>
                <a:gd name="T88" fmla="*/ 111 w 278"/>
                <a:gd name="T89" fmla="*/ 0 h 284"/>
                <a:gd name="T90" fmla="*/ 90 w 278"/>
                <a:gd name="T91" fmla="*/ 6 h 284"/>
                <a:gd name="T92" fmla="*/ 70 w 278"/>
                <a:gd name="T93" fmla="*/ 14 h 284"/>
                <a:gd name="T94" fmla="*/ 51 w 278"/>
                <a:gd name="T95" fmla="*/ 24 h 284"/>
                <a:gd name="T96" fmla="*/ 35 w 278"/>
                <a:gd name="T97" fmla="*/ 39 h 284"/>
                <a:gd name="T98" fmla="*/ 20 w 278"/>
                <a:gd name="T99" fmla="*/ 55 h 284"/>
                <a:gd name="T100" fmla="*/ 10 w 278"/>
                <a:gd name="T101" fmla="*/ 72 h 284"/>
                <a:gd name="T102" fmla="*/ 0 w 278"/>
                <a:gd name="T103" fmla="*/ 92 h 284"/>
                <a:gd name="T104" fmla="*/ 0 w 278"/>
                <a:gd name="T105" fmla="*/ 92 h 284"/>
                <a:gd name="T106" fmla="*/ 12 w 278"/>
                <a:gd name="T107" fmla="*/ 107 h 284"/>
                <a:gd name="T108" fmla="*/ 20 w 278"/>
                <a:gd name="T109" fmla="*/ 121 h 284"/>
                <a:gd name="T110" fmla="*/ 28 w 278"/>
                <a:gd name="T111" fmla="*/ 136 h 284"/>
                <a:gd name="T112" fmla="*/ 37 w 278"/>
                <a:gd name="T113" fmla="*/ 152 h 284"/>
                <a:gd name="T114" fmla="*/ 43 w 278"/>
                <a:gd name="T115" fmla="*/ 169 h 284"/>
                <a:gd name="T116" fmla="*/ 47 w 278"/>
                <a:gd name="T117" fmla="*/ 187 h 284"/>
                <a:gd name="T118" fmla="*/ 49 w 278"/>
                <a:gd name="T119" fmla="*/ 206 h 284"/>
                <a:gd name="T120" fmla="*/ 49 w 278"/>
                <a:gd name="T121" fmla="*/ 225 h 284"/>
                <a:gd name="T122" fmla="*/ 49 w 278"/>
                <a:gd name="T123" fmla="*/ 22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284">
                  <a:moveTo>
                    <a:pt x="49" y="225"/>
                  </a:moveTo>
                  <a:lnTo>
                    <a:pt x="49" y="225"/>
                  </a:lnTo>
                  <a:lnTo>
                    <a:pt x="49" y="239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66" y="268"/>
                  </a:lnTo>
                  <a:lnTo>
                    <a:pt x="88" y="276"/>
                  </a:lnTo>
                  <a:lnTo>
                    <a:pt x="111" y="282"/>
                  </a:lnTo>
                  <a:lnTo>
                    <a:pt x="134" y="284"/>
                  </a:lnTo>
                  <a:lnTo>
                    <a:pt x="134" y="284"/>
                  </a:lnTo>
                  <a:lnTo>
                    <a:pt x="148" y="284"/>
                  </a:lnTo>
                  <a:lnTo>
                    <a:pt x="163" y="282"/>
                  </a:lnTo>
                  <a:lnTo>
                    <a:pt x="177" y="278"/>
                  </a:lnTo>
                  <a:lnTo>
                    <a:pt x="189" y="274"/>
                  </a:lnTo>
                  <a:lnTo>
                    <a:pt x="202" y="268"/>
                  </a:lnTo>
                  <a:lnTo>
                    <a:pt x="214" y="260"/>
                  </a:lnTo>
                  <a:lnTo>
                    <a:pt x="224" y="251"/>
                  </a:lnTo>
                  <a:lnTo>
                    <a:pt x="235" y="243"/>
                  </a:lnTo>
                  <a:lnTo>
                    <a:pt x="245" y="233"/>
                  </a:lnTo>
                  <a:lnTo>
                    <a:pt x="253" y="222"/>
                  </a:lnTo>
                  <a:lnTo>
                    <a:pt x="260" y="210"/>
                  </a:lnTo>
                  <a:lnTo>
                    <a:pt x="266" y="198"/>
                  </a:lnTo>
                  <a:lnTo>
                    <a:pt x="272" y="185"/>
                  </a:lnTo>
                  <a:lnTo>
                    <a:pt x="274" y="171"/>
                  </a:lnTo>
                  <a:lnTo>
                    <a:pt x="276" y="156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76" y="128"/>
                  </a:lnTo>
                  <a:lnTo>
                    <a:pt x="274" y="113"/>
                  </a:lnTo>
                  <a:lnTo>
                    <a:pt x="272" y="99"/>
                  </a:lnTo>
                  <a:lnTo>
                    <a:pt x="266" y="86"/>
                  </a:lnTo>
                  <a:lnTo>
                    <a:pt x="260" y="74"/>
                  </a:lnTo>
                  <a:lnTo>
                    <a:pt x="253" y="62"/>
                  </a:lnTo>
                  <a:lnTo>
                    <a:pt x="245" y="51"/>
                  </a:lnTo>
                  <a:lnTo>
                    <a:pt x="235" y="41"/>
                  </a:lnTo>
                  <a:lnTo>
                    <a:pt x="224" y="31"/>
                  </a:lnTo>
                  <a:lnTo>
                    <a:pt x="214" y="22"/>
                  </a:lnTo>
                  <a:lnTo>
                    <a:pt x="202" y="16"/>
                  </a:lnTo>
                  <a:lnTo>
                    <a:pt x="189" y="10"/>
                  </a:lnTo>
                  <a:lnTo>
                    <a:pt x="177" y="6"/>
                  </a:lnTo>
                  <a:lnTo>
                    <a:pt x="163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0" y="14"/>
                  </a:lnTo>
                  <a:lnTo>
                    <a:pt x="51" y="24"/>
                  </a:lnTo>
                  <a:lnTo>
                    <a:pt x="35" y="39"/>
                  </a:lnTo>
                  <a:lnTo>
                    <a:pt x="20" y="55"/>
                  </a:lnTo>
                  <a:lnTo>
                    <a:pt x="10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2" y="107"/>
                  </a:lnTo>
                  <a:lnTo>
                    <a:pt x="20" y="121"/>
                  </a:lnTo>
                  <a:lnTo>
                    <a:pt x="28" y="136"/>
                  </a:lnTo>
                  <a:lnTo>
                    <a:pt x="37" y="152"/>
                  </a:lnTo>
                  <a:lnTo>
                    <a:pt x="43" y="169"/>
                  </a:lnTo>
                  <a:lnTo>
                    <a:pt x="47" y="187"/>
                  </a:lnTo>
                  <a:lnTo>
                    <a:pt x="49" y="206"/>
                  </a:lnTo>
                  <a:lnTo>
                    <a:pt x="49" y="225"/>
                  </a:lnTo>
                  <a:lnTo>
                    <a:pt x="49" y="22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Freeform 17"/>
            <p:cNvSpPr/>
            <p:nvPr/>
          </p:nvSpPr>
          <p:spPr bwMode="auto">
            <a:xfrm>
              <a:off x="2751138" y="4562475"/>
              <a:ext cx="542925" cy="477838"/>
            </a:xfrm>
            <a:custGeom>
              <a:avLst/>
              <a:gdLst>
                <a:gd name="T0" fmla="*/ 204 w 342"/>
                <a:gd name="T1" fmla="*/ 301 h 301"/>
                <a:gd name="T2" fmla="*/ 204 w 342"/>
                <a:gd name="T3" fmla="*/ 301 h 301"/>
                <a:gd name="T4" fmla="*/ 225 w 342"/>
                <a:gd name="T5" fmla="*/ 301 h 301"/>
                <a:gd name="T6" fmla="*/ 225 w 342"/>
                <a:gd name="T7" fmla="*/ 301 h 301"/>
                <a:gd name="T8" fmla="*/ 225 w 342"/>
                <a:gd name="T9" fmla="*/ 283 h 301"/>
                <a:gd name="T10" fmla="*/ 225 w 342"/>
                <a:gd name="T11" fmla="*/ 283 h 301"/>
                <a:gd name="T12" fmla="*/ 227 w 342"/>
                <a:gd name="T13" fmla="*/ 248 h 301"/>
                <a:gd name="T14" fmla="*/ 233 w 342"/>
                <a:gd name="T15" fmla="*/ 213 h 301"/>
                <a:gd name="T16" fmla="*/ 243 w 342"/>
                <a:gd name="T17" fmla="*/ 180 h 301"/>
                <a:gd name="T18" fmla="*/ 256 w 342"/>
                <a:gd name="T19" fmla="*/ 149 h 301"/>
                <a:gd name="T20" fmla="*/ 272 w 342"/>
                <a:gd name="T21" fmla="*/ 122 h 301"/>
                <a:gd name="T22" fmla="*/ 293 w 342"/>
                <a:gd name="T23" fmla="*/ 95 h 301"/>
                <a:gd name="T24" fmla="*/ 316 w 342"/>
                <a:gd name="T25" fmla="*/ 70 h 301"/>
                <a:gd name="T26" fmla="*/ 342 w 342"/>
                <a:gd name="T27" fmla="*/ 50 h 301"/>
                <a:gd name="T28" fmla="*/ 342 w 342"/>
                <a:gd name="T29" fmla="*/ 50 h 301"/>
                <a:gd name="T30" fmla="*/ 326 w 342"/>
                <a:gd name="T31" fmla="*/ 31 h 301"/>
                <a:gd name="T32" fmla="*/ 313 w 342"/>
                <a:gd name="T33" fmla="*/ 8 h 301"/>
                <a:gd name="T34" fmla="*/ 204 w 342"/>
                <a:gd name="T35" fmla="*/ 99 h 301"/>
                <a:gd name="T36" fmla="*/ 84 w 342"/>
                <a:gd name="T37" fmla="*/ 0 h 301"/>
                <a:gd name="T38" fmla="*/ 84 w 342"/>
                <a:gd name="T39" fmla="*/ 0 h 301"/>
                <a:gd name="T40" fmla="*/ 66 w 342"/>
                <a:gd name="T41" fmla="*/ 15 h 301"/>
                <a:gd name="T42" fmla="*/ 49 w 342"/>
                <a:gd name="T43" fmla="*/ 33 h 301"/>
                <a:gd name="T44" fmla="*/ 35 w 342"/>
                <a:gd name="T45" fmla="*/ 54 h 301"/>
                <a:gd name="T46" fmla="*/ 23 w 342"/>
                <a:gd name="T47" fmla="*/ 74 h 301"/>
                <a:gd name="T48" fmla="*/ 14 w 342"/>
                <a:gd name="T49" fmla="*/ 97 h 301"/>
                <a:gd name="T50" fmla="*/ 6 w 342"/>
                <a:gd name="T51" fmla="*/ 122 h 301"/>
                <a:gd name="T52" fmla="*/ 2 w 342"/>
                <a:gd name="T53" fmla="*/ 149 h 301"/>
                <a:gd name="T54" fmla="*/ 0 w 342"/>
                <a:gd name="T55" fmla="*/ 176 h 301"/>
                <a:gd name="T56" fmla="*/ 0 w 342"/>
                <a:gd name="T57" fmla="*/ 176 h 301"/>
                <a:gd name="T58" fmla="*/ 2 w 342"/>
                <a:gd name="T59" fmla="*/ 190 h 301"/>
                <a:gd name="T60" fmla="*/ 6 w 342"/>
                <a:gd name="T61" fmla="*/ 204 h 301"/>
                <a:gd name="T62" fmla="*/ 12 w 342"/>
                <a:gd name="T63" fmla="*/ 217 h 301"/>
                <a:gd name="T64" fmla="*/ 23 w 342"/>
                <a:gd name="T65" fmla="*/ 229 h 301"/>
                <a:gd name="T66" fmla="*/ 33 w 342"/>
                <a:gd name="T67" fmla="*/ 242 h 301"/>
                <a:gd name="T68" fmla="*/ 45 w 342"/>
                <a:gd name="T69" fmla="*/ 252 h 301"/>
                <a:gd name="T70" fmla="*/ 60 w 342"/>
                <a:gd name="T71" fmla="*/ 262 h 301"/>
                <a:gd name="T72" fmla="*/ 74 w 342"/>
                <a:gd name="T73" fmla="*/ 270 h 301"/>
                <a:gd name="T74" fmla="*/ 107 w 342"/>
                <a:gd name="T75" fmla="*/ 285 h 301"/>
                <a:gd name="T76" fmla="*/ 140 w 342"/>
                <a:gd name="T77" fmla="*/ 293 h 301"/>
                <a:gd name="T78" fmla="*/ 173 w 342"/>
                <a:gd name="T79" fmla="*/ 299 h 301"/>
                <a:gd name="T80" fmla="*/ 204 w 342"/>
                <a:gd name="T81" fmla="*/ 301 h 301"/>
                <a:gd name="T82" fmla="*/ 204 w 342"/>
                <a:gd name="T8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2" h="301">
                  <a:moveTo>
                    <a:pt x="204" y="301"/>
                  </a:moveTo>
                  <a:lnTo>
                    <a:pt x="204" y="301"/>
                  </a:lnTo>
                  <a:lnTo>
                    <a:pt x="225" y="301"/>
                  </a:lnTo>
                  <a:lnTo>
                    <a:pt x="225" y="301"/>
                  </a:lnTo>
                  <a:lnTo>
                    <a:pt x="225" y="283"/>
                  </a:lnTo>
                  <a:lnTo>
                    <a:pt x="225" y="283"/>
                  </a:lnTo>
                  <a:lnTo>
                    <a:pt x="227" y="248"/>
                  </a:lnTo>
                  <a:lnTo>
                    <a:pt x="233" y="213"/>
                  </a:lnTo>
                  <a:lnTo>
                    <a:pt x="243" y="180"/>
                  </a:lnTo>
                  <a:lnTo>
                    <a:pt x="256" y="149"/>
                  </a:lnTo>
                  <a:lnTo>
                    <a:pt x="272" y="122"/>
                  </a:lnTo>
                  <a:lnTo>
                    <a:pt x="293" y="95"/>
                  </a:lnTo>
                  <a:lnTo>
                    <a:pt x="316" y="70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26" y="31"/>
                  </a:lnTo>
                  <a:lnTo>
                    <a:pt x="313" y="8"/>
                  </a:lnTo>
                  <a:lnTo>
                    <a:pt x="204" y="99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15"/>
                  </a:lnTo>
                  <a:lnTo>
                    <a:pt x="49" y="33"/>
                  </a:lnTo>
                  <a:lnTo>
                    <a:pt x="35" y="54"/>
                  </a:lnTo>
                  <a:lnTo>
                    <a:pt x="23" y="74"/>
                  </a:lnTo>
                  <a:lnTo>
                    <a:pt x="14" y="97"/>
                  </a:lnTo>
                  <a:lnTo>
                    <a:pt x="6" y="122"/>
                  </a:lnTo>
                  <a:lnTo>
                    <a:pt x="2" y="149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90"/>
                  </a:lnTo>
                  <a:lnTo>
                    <a:pt x="6" y="204"/>
                  </a:lnTo>
                  <a:lnTo>
                    <a:pt x="12" y="217"/>
                  </a:lnTo>
                  <a:lnTo>
                    <a:pt x="23" y="229"/>
                  </a:lnTo>
                  <a:lnTo>
                    <a:pt x="33" y="242"/>
                  </a:lnTo>
                  <a:lnTo>
                    <a:pt x="45" y="252"/>
                  </a:lnTo>
                  <a:lnTo>
                    <a:pt x="60" y="262"/>
                  </a:lnTo>
                  <a:lnTo>
                    <a:pt x="74" y="270"/>
                  </a:lnTo>
                  <a:lnTo>
                    <a:pt x="107" y="285"/>
                  </a:lnTo>
                  <a:lnTo>
                    <a:pt x="140" y="293"/>
                  </a:lnTo>
                  <a:lnTo>
                    <a:pt x="173" y="299"/>
                  </a:lnTo>
                  <a:lnTo>
                    <a:pt x="204" y="301"/>
                  </a:lnTo>
                  <a:lnTo>
                    <a:pt x="204" y="301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9" name="Freeform 18"/>
            <p:cNvSpPr/>
            <p:nvPr/>
          </p:nvSpPr>
          <p:spPr bwMode="auto">
            <a:xfrm>
              <a:off x="2849563" y="4071938"/>
              <a:ext cx="438150" cy="450850"/>
            </a:xfrm>
            <a:custGeom>
              <a:avLst/>
              <a:gdLst>
                <a:gd name="T0" fmla="*/ 142 w 276"/>
                <a:gd name="T1" fmla="*/ 284 h 284"/>
                <a:gd name="T2" fmla="*/ 142 w 276"/>
                <a:gd name="T3" fmla="*/ 284 h 284"/>
                <a:gd name="T4" fmla="*/ 167 w 276"/>
                <a:gd name="T5" fmla="*/ 282 h 284"/>
                <a:gd name="T6" fmla="*/ 190 w 276"/>
                <a:gd name="T7" fmla="*/ 276 h 284"/>
                <a:gd name="T8" fmla="*/ 210 w 276"/>
                <a:gd name="T9" fmla="*/ 268 h 284"/>
                <a:gd name="T10" fmla="*/ 229 w 276"/>
                <a:gd name="T11" fmla="*/ 255 h 284"/>
                <a:gd name="T12" fmla="*/ 229 w 276"/>
                <a:gd name="T13" fmla="*/ 255 h 284"/>
                <a:gd name="T14" fmla="*/ 229 w 276"/>
                <a:gd name="T15" fmla="*/ 239 h 284"/>
                <a:gd name="T16" fmla="*/ 227 w 276"/>
                <a:gd name="T17" fmla="*/ 225 h 284"/>
                <a:gd name="T18" fmla="*/ 227 w 276"/>
                <a:gd name="T19" fmla="*/ 225 h 284"/>
                <a:gd name="T20" fmla="*/ 229 w 276"/>
                <a:gd name="T21" fmla="*/ 206 h 284"/>
                <a:gd name="T22" fmla="*/ 231 w 276"/>
                <a:gd name="T23" fmla="*/ 187 h 284"/>
                <a:gd name="T24" fmla="*/ 235 w 276"/>
                <a:gd name="T25" fmla="*/ 169 h 284"/>
                <a:gd name="T26" fmla="*/ 241 w 276"/>
                <a:gd name="T27" fmla="*/ 152 h 284"/>
                <a:gd name="T28" fmla="*/ 247 w 276"/>
                <a:gd name="T29" fmla="*/ 136 h 284"/>
                <a:gd name="T30" fmla="*/ 256 w 276"/>
                <a:gd name="T31" fmla="*/ 121 h 284"/>
                <a:gd name="T32" fmla="*/ 266 w 276"/>
                <a:gd name="T33" fmla="*/ 107 h 284"/>
                <a:gd name="T34" fmla="*/ 276 w 276"/>
                <a:gd name="T35" fmla="*/ 92 h 284"/>
                <a:gd name="T36" fmla="*/ 276 w 276"/>
                <a:gd name="T37" fmla="*/ 92 h 284"/>
                <a:gd name="T38" fmla="*/ 268 w 276"/>
                <a:gd name="T39" fmla="*/ 72 h 284"/>
                <a:gd name="T40" fmla="*/ 256 w 276"/>
                <a:gd name="T41" fmla="*/ 55 h 284"/>
                <a:gd name="T42" fmla="*/ 241 w 276"/>
                <a:gd name="T43" fmla="*/ 39 h 284"/>
                <a:gd name="T44" fmla="*/ 225 w 276"/>
                <a:gd name="T45" fmla="*/ 24 h 284"/>
                <a:gd name="T46" fmla="*/ 206 w 276"/>
                <a:gd name="T47" fmla="*/ 14 h 284"/>
                <a:gd name="T48" fmla="*/ 185 w 276"/>
                <a:gd name="T49" fmla="*/ 6 h 284"/>
                <a:gd name="T50" fmla="*/ 165 w 276"/>
                <a:gd name="T51" fmla="*/ 0 h 284"/>
                <a:gd name="T52" fmla="*/ 142 w 276"/>
                <a:gd name="T53" fmla="*/ 0 h 284"/>
                <a:gd name="T54" fmla="*/ 142 w 276"/>
                <a:gd name="T55" fmla="*/ 0 h 284"/>
                <a:gd name="T56" fmla="*/ 128 w 276"/>
                <a:gd name="T57" fmla="*/ 0 h 284"/>
                <a:gd name="T58" fmla="*/ 113 w 276"/>
                <a:gd name="T59" fmla="*/ 2 h 284"/>
                <a:gd name="T60" fmla="*/ 99 w 276"/>
                <a:gd name="T61" fmla="*/ 6 h 284"/>
                <a:gd name="T62" fmla="*/ 86 w 276"/>
                <a:gd name="T63" fmla="*/ 10 h 284"/>
                <a:gd name="T64" fmla="*/ 74 w 276"/>
                <a:gd name="T65" fmla="*/ 16 h 284"/>
                <a:gd name="T66" fmla="*/ 62 w 276"/>
                <a:gd name="T67" fmla="*/ 22 h 284"/>
                <a:gd name="T68" fmla="*/ 51 w 276"/>
                <a:gd name="T69" fmla="*/ 31 h 284"/>
                <a:gd name="T70" fmla="*/ 41 w 276"/>
                <a:gd name="T71" fmla="*/ 41 h 284"/>
                <a:gd name="T72" fmla="*/ 31 w 276"/>
                <a:gd name="T73" fmla="*/ 51 h 284"/>
                <a:gd name="T74" fmla="*/ 22 w 276"/>
                <a:gd name="T75" fmla="*/ 62 h 284"/>
                <a:gd name="T76" fmla="*/ 16 w 276"/>
                <a:gd name="T77" fmla="*/ 74 h 284"/>
                <a:gd name="T78" fmla="*/ 10 w 276"/>
                <a:gd name="T79" fmla="*/ 86 h 284"/>
                <a:gd name="T80" fmla="*/ 6 w 276"/>
                <a:gd name="T81" fmla="*/ 99 h 284"/>
                <a:gd name="T82" fmla="*/ 2 w 276"/>
                <a:gd name="T83" fmla="*/ 113 h 284"/>
                <a:gd name="T84" fmla="*/ 0 w 276"/>
                <a:gd name="T85" fmla="*/ 128 h 284"/>
                <a:gd name="T86" fmla="*/ 0 w 276"/>
                <a:gd name="T87" fmla="*/ 142 h 284"/>
                <a:gd name="T88" fmla="*/ 0 w 276"/>
                <a:gd name="T89" fmla="*/ 142 h 284"/>
                <a:gd name="T90" fmla="*/ 0 w 276"/>
                <a:gd name="T91" fmla="*/ 156 h 284"/>
                <a:gd name="T92" fmla="*/ 2 w 276"/>
                <a:gd name="T93" fmla="*/ 171 h 284"/>
                <a:gd name="T94" fmla="*/ 6 w 276"/>
                <a:gd name="T95" fmla="*/ 185 h 284"/>
                <a:gd name="T96" fmla="*/ 10 w 276"/>
                <a:gd name="T97" fmla="*/ 198 h 284"/>
                <a:gd name="T98" fmla="*/ 16 w 276"/>
                <a:gd name="T99" fmla="*/ 210 h 284"/>
                <a:gd name="T100" fmla="*/ 22 w 276"/>
                <a:gd name="T101" fmla="*/ 222 h 284"/>
                <a:gd name="T102" fmla="*/ 31 w 276"/>
                <a:gd name="T103" fmla="*/ 233 h 284"/>
                <a:gd name="T104" fmla="*/ 41 w 276"/>
                <a:gd name="T105" fmla="*/ 243 h 284"/>
                <a:gd name="T106" fmla="*/ 51 w 276"/>
                <a:gd name="T107" fmla="*/ 251 h 284"/>
                <a:gd name="T108" fmla="*/ 62 w 276"/>
                <a:gd name="T109" fmla="*/ 260 h 284"/>
                <a:gd name="T110" fmla="*/ 74 w 276"/>
                <a:gd name="T111" fmla="*/ 268 h 284"/>
                <a:gd name="T112" fmla="*/ 86 w 276"/>
                <a:gd name="T113" fmla="*/ 274 h 284"/>
                <a:gd name="T114" fmla="*/ 99 w 276"/>
                <a:gd name="T115" fmla="*/ 278 h 284"/>
                <a:gd name="T116" fmla="*/ 113 w 276"/>
                <a:gd name="T117" fmla="*/ 282 h 284"/>
                <a:gd name="T118" fmla="*/ 128 w 276"/>
                <a:gd name="T119" fmla="*/ 284 h 284"/>
                <a:gd name="T120" fmla="*/ 142 w 276"/>
                <a:gd name="T121" fmla="*/ 284 h 284"/>
                <a:gd name="T122" fmla="*/ 142 w 276"/>
                <a:gd name="T1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" h="284">
                  <a:moveTo>
                    <a:pt x="142" y="284"/>
                  </a:moveTo>
                  <a:lnTo>
                    <a:pt x="142" y="284"/>
                  </a:lnTo>
                  <a:lnTo>
                    <a:pt x="167" y="282"/>
                  </a:lnTo>
                  <a:lnTo>
                    <a:pt x="190" y="276"/>
                  </a:lnTo>
                  <a:lnTo>
                    <a:pt x="210" y="268"/>
                  </a:lnTo>
                  <a:lnTo>
                    <a:pt x="229" y="255"/>
                  </a:lnTo>
                  <a:lnTo>
                    <a:pt x="229" y="255"/>
                  </a:lnTo>
                  <a:lnTo>
                    <a:pt x="229" y="239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9" y="206"/>
                  </a:lnTo>
                  <a:lnTo>
                    <a:pt x="231" y="187"/>
                  </a:lnTo>
                  <a:lnTo>
                    <a:pt x="235" y="169"/>
                  </a:lnTo>
                  <a:lnTo>
                    <a:pt x="241" y="152"/>
                  </a:lnTo>
                  <a:lnTo>
                    <a:pt x="247" y="136"/>
                  </a:lnTo>
                  <a:lnTo>
                    <a:pt x="256" y="121"/>
                  </a:lnTo>
                  <a:lnTo>
                    <a:pt x="266" y="107"/>
                  </a:lnTo>
                  <a:lnTo>
                    <a:pt x="276" y="92"/>
                  </a:lnTo>
                  <a:lnTo>
                    <a:pt x="276" y="92"/>
                  </a:lnTo>
                  <a:lnTo>
                    <a:pt x="268" y="72"/>
                  </a:lnTo>
                  <a:lnTo>
                    <a:pt x="256" y="55"/>
                  </a:lnTo>
                  <a:lnTo>
                    <a:pt x="241" y="39"/>
                  </a:lnTo>
                  <a:lnTo>
                    <a:pt x="225" y="24"/>
                  </a:lnTo>
                  <a:lnTo>
                    <a:pt x="206" y="14"/>
                  </a:lnTo>
                  <a:lnTo>
                    <a:pt x="185" y="6"/>
                  </a:lnTo>
                  <a:lnTo>
                    <a:pt x="16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3" y="2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2"/>
                  </a:lnTo>
                  <a:lnTo>
                    <a:pt x="51" y="31"/>
                  </a:lnTo>
                  <a:lnTo>
                    <a:pt x="41" y="41"/>
                  </a:lnTo>
                  <a:lnTo>
                    <a:pt x="31" y="51"/>
                  </a:lnTo>
                  <a:lnTo>
                    <a:pt x="22" y="62"/>
                  </a:lnTo>
                  <a:lnTo>
                    <a:pt x="16" y="74"/>
                  </a:lnTo>
                  <a:lnTo>
                    <a:pt x="10" y="86"/>
                  </a:lnTo>
                  <a:lnTo>
                    <a:pt x="6" y="99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2" y="171"/>
                  </a:lnTo>
                  <a:lnTo>
                    <a:pt x="6" y="185"/>
                  </a:lnTo>
                  <a:lnTo>
                    <a:pt x="10" y="198"/>
                  </a:lnTo>
                  <a:lnTo>
                    <a:pt x="16" y="210"/>
                  </a:lnTo>
                  <a:lnTo>
                    <a:pt x="22" y="222"/>
                  </a:lnTo>
                  <a:lnTo>
                    <a:pt x="31" y="233"/>
                  </a:lnTo>
                  <a:lnTo>
                    <a:pt x="41" y="243"/>
                  </a:lnTo>
                  <a:lnTo>
                    <a:pt x="51" y="251"/>
                  </a:lnTo>
                  <a:lnTo>
                    <a:pt x="62" y="260"/>
                  </a:lnTo>
                  <a:lnTo>
                    <a:pt x="74" y="268"/>
                  </a:lnTo>
                  <a:lnTo>
                    <a:pt x="86" y="274"/>
                  </a:lnTo>
                  <a:lnTo>
                    <a:pt x="99" y="278"/>
                  </a:lnTo>
                  <a:lnTo>
                    <a:pt x="113" y="282"/>
                  </a:lnTo>
                  <a:lnTo>
                    <a:pt x="128" y="284"/>
                  </a:lnTo>
                  <a:lnTo>
                    <a:pt x="142" y="284"/>
                  </a:lnTo>
                  <a:lnTo>
                    <a:pt x="142" y="28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0" name="Freeform 19"/>
            <p:cNvSpPr/>
            <p:nvPr/>
          </p:nvSpPr>
          <p:spPr bwMode="auto">
            <a:xfrm>
              <a:off x="3182938" y="4710113"/>
              <a:ext cx="698500" cy="520700"/>
            </a:xfrm>
            <a:custGeom>
              <a:avLst/>
              <a:gdLst>
                <a:gd name="T0" fmla="*/ 440 w 440"/>
                <a:gd name="T1" fmla="*/ 190 h 328"/>
                <a:gd name="T2" fmla="*/ 440 w 440"/>
                <a:gd name="T3" fmla="*/ 190 h 328"/>
                <a:gd name="T4" fmla="*/ 438 w 440"/>
                <a:gd name="T5" fmla="*/ 161 h 328"/>
                <a:gd name="T6" fmla="*/ 431 w 440"/>
                <a:gd name="T7" fmla="*/ 134 h 328"/>
                <a:gd name="T8" fmla="*/ 425 w 440"/>
                <a:gd name="T9" fmla="*/ 107 h 328"/>
                <a:gd name="T10" fmla="*/ 413 w 440"/>
                <a:gd name="T11" fmla="*/ 83 h 328"/>
                <a:gd name="T12" fmla="*/ 400 w 440"/>
                <a:gd name="T13" fmla="*/ 58 h 328"/>
                <a:gd name="T14" fmla="*/ 384 w 440"/>
                <a:gd name="T15" fmla="*/ 37 h 328"/>
                <a:gd name="T16" fmla="*/ 365 w 440"/>
                <a:gd name="T17" fmla="*/ 16 h 328"/>
                <a:gd name="T18" fmla="*/ 347 w 440"/>
                <a:gd name="T19" fmla="*/ 0 h 328"/>
                <a:gd name="T20" fmla="*/ 219 w 440"/>
                <a:gd name="T21" fmla="*/ 105 h 328"/>
                <a:gd name="T22" fmla="*/ 93 w 440"/>
                <a:gd name="T23" fmla="*/ 0 h 328"/>
                <a:gd name="T24" fmla="*/ 93 w 440"/>
                <a:gd name="T25" fmla="*/ 0 h 328"/>
                <a:gd name="T26" fmla="*/ 72 w 440"/>
                <a:gd name="T27" fmla="*/ 16 h 328"/>
                <a:gd name="T28" fmla="*/ 54 w 440"/>
                <a:gd name="T29" fmla="*/ 37 h 328"/>
                <a:gd name="T30" fmla="*/ 39 w 440"/>
                <a:gd name="T31" fmla="*/ 58 h 328"/>
                <a:gd name="T32" fmla="*/ 25 w 440"/>
                <a:gd name="T33" fmla="*/ 83 h 328"/>
                <a:gd name="T34" fmla="*/ 15 w 440"/>
                <a:gd name="T35" fmla="*/ 107 h 328"/>
                <a:gd name="T36" fmla="*/ 6 w 440"/>
                <a:gd name="T37" fmla="*/ 134 h 328"/>
                <a:gd name="T38" fmla="*/ 2 w 440"/>
                <a:gd name="T39" fmla="*/ 161 h 328"/>
                <a:gd name="T40" fmla="*/ 0 w 440"/>
                <a:gd name="T41" fmla="*/ 190 h 328"/>
                <a:gd name="T42" fmla="*/ 0 w 440"/>
                <a:gd name="T43" fmla="*/ 190 h 328"/>
                <a:gd name="T44" fmla="*/ 0 w 440"/>
                <a:gd name="T45" fmla="*/ 206 h 328"/>
                <a:gd name="T46" fmla="*/ 6 w 440"/>
                <a:gd name="T47" fmla="*/ 223 h 328"/>
                <a:gd name="T48" fmla="*/ 13 w 440"/>
                <a:gd name="T49" fmla="*/ 237 h 328"/>
                <a:gd name="T50" fmla="*/ 23 w 440"/>
                <a:gd name="T51" fmla="*/ 250 h 328"/>
                <a:gd name="T52" fmla="*/ 35 w 440"/>
                <a:gd name="T53" fmla="*/ 262 h 328"/>
                <a:gd name="T54" fmla="*/ 48 w 440"/>
                <a:gd name="T55" fmla="*/ 274 h 328"/>
                <a:gd name="T56" fmla="*/ 64 w 440"/>
                <a:gd name="T57" fmla="*/ 285 h 328"/>
                <a:gd name="T58" fmla="*/ 79 w 440"/>
                <a:gd name="T59" fmla="*/ 293 h 328"/>
                <a:gd name="T60" fmla="*/ 97 w 440"/>
                <a:gd name="T61" fmla="*/ 301 h 328"/>
                <a:gd name="T62" fmla="*/ 116 w 440"/>
                <a:gd name="T63" fmla="*/ 309 h 328"/>
                <a:gd name="T64" fmla="*/ 151 w 440"/>
                <a:gd name="T65" fmla="*/ 320 h 328"/>
                <a:gd name="T66" fmla="*/ 188 w 440"/>
                <a:gd name="T67" fmla="*/ 326 h 328"/>
                <a:gd name="T68" fmla="*/ 219 w 440"/>
                <a:gd name="T69" fmla="*/ 328 h 328"/>
                <a:gd name="T70" fmla="*/ 219 w 440"/>
                <a:gd name="T71" fmla="*/ 328 h 328"/>
                <a:gd name="T72" fmla="*/ 252 w 440"/>
                <a:gd name="T73" fmla="*/ 326 h 328"/>
                <a:gd name="T74" fmla="*/ 287 w 440"/>
                <a:gd name="T75" fmla="*/ 320 h 328"/>
                <a:gd name="T76" fmla="*/ 324 w 440"/>
                <a:gd name="T77" fmla="*/ 309 h 328"/>
                <a:gd name="T78" fmla="*/ 343 w 440"/>
                <a:gd name="T79" fmla="*/ 301 h 328"/>
                <a:gd name="T80" fmla="*/ 359 w 440"/>
                <a:gd name="T81" fmla="*/ 293 h 328"/>
                <a:gd name="T82" fmla="*/ 376 w 440"/>
                <a:gd name="T83" fmla="*/ 285 h 328"/>
                <a:gd name="T84" fmla="*/ 390 w 440"/>
                <a:gd name="T85" fmla="*/ 274 h 328"/>
                <a:gd name="T86" fmla="*/ 405 w 440"/>
                <a:gd name="T87" fmla="*/ 262 h 328"/>
                <a:gd name="T88" fmla="*/ 415 w 440"/>
                <a:gd name="T89" fmla="*/ 250 h 328"/>
                <a:gd name="T90" fmla="*/ 425 w 440"/>
                <a:gd name="T91" fmla="*/ 237 h 328"/>
                <a:gd name="T92" fmla="*/ 433 w 440"/>
                <a:gd name="T93" fmla="*/ 223 h 328"/>
                <a:gd name="T94" fmla="*/ 438 w 440"/>
                <a:gd name="T95" fmla="*/ 206 h 328"/>
                <a:gd name="T96" fmla="*/ 440 w 440"/>
                <a:gd name="T97" fmla="*/ 190 h 328"/>
                <a:gd name="T98" fmla="*/ 440 w 440"/>
                <a:gd name="T99" fmla="*/ 19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0" h="328">
                  <a:moveTo>
                    <a:pt x="440" y="190"/>
                  </a:moveTo>
                  <a:lnTo>
                    <a:pt x="440" y="190"/>
                  </a:lnTo>
                  <a:lnTo>
                    <a:pt x="438" y="161"/>
                  </a:lnTo>
                  <a:lnTo>
                    <a:pt x="431" y="134"/>
                  </a:lnTo>
                  <a:lnTo>
                    <a:pt x="425" y="107"/>
                  </a:lnTo>
                  <a:lnTo>
                    <a:pt x="413" y="83"/>
                  </a:lnTo>
                  <a:lnTo>
                    <a:pt x="400" y="58"/>
                  </a:lnTo>
                  <a:lnTo>
                    <a:pt x="384" y="37"/>
                  </a:lnTo>
                  <a:lnTo>
                    <a:pt x="365" y="16"/>
                  </a:lnTo>
                  <a:lnTo>
                    <a:pt x="347" y="0"/>
                  </a:lnTo>
                  <a:lnTo>
                    <a:pt x="219" y="105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2" y="16"/>
                  </a:lnTo>
                  <a:lnTo>
                    <a:pt x="54" y="37"/>
                  </a:lnTo>
                  <a:lnTo>
                    <a:pt x="39" y="58"/>
                  </a:lnTo>
                  <a:lnTo>
                    <a:pt x="25" y="83"/>
                  </a:lnTo>
                  <a:lnTo>
                    <a:pt x="15" y="107"/>
                  </a:lnTo>
                  <a:lnTo>
                    <a:pt x="6" y="134"/>
                  </a:lnTo>
                  <a:lnTo>
                    <a:pt x="2" y="161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206"/>
                  </a:lnTo>
                  <a:lnTo>
                    <a:pt x="6" y="223"/>
                  </a:lnTo>
                  <a:lnTo>
                    <a:pt x="13" y="237"/>
                  </a:lnTo>
                  <a:lnTo>
                    <a:pt x="23" y="250"/>
                  </a:lnTo>
                  <a:lnTo>
                    <a:pt x="35" y="262"/>
                  </a:lnTo>
                  <a:lnTo>
                    <a:pt x="48" y="274"/>
                  </a:lnTo>
                  <a:lnTo>
                    <a:pt x="64" y="285"/>
                  </a:lnTo>
                  <a:lnTo>
                    <a:pt x="79" y="293"/>
                  </a:lnTo>
                  <a:lnTo>
                    <a:pt x="97" y="301"/>
                  </a:lnTo>
                  <a:lnTo>
                    <a:pt x="116" y="309"/>
                  </a:lnTo>
                  <a:lnTo>
                    <a:pt x="151" y="320"/>
                  </a:lnTo>
                  <a:lnTo>
                    <a:pt x="188" y="326"/>
                  </a:lnTo>
                  <a:lnTo>
                    <a:pt x="219" y="328"/>
                  </a:lnTo>
                  <a:lnTo>
                    <a:pt x="219" y="328"/>
                  </a:lnTo>
                  <a:lnTo>
                    <a:pt x="252" y="326"/>
                  </a:lnTo>
                  <a:lnTo>
                    <a:pt x="287" y="320"/>
                  </a:lnTo>
                  <a:lnTo>
                    <a:pt x="324" y="309"/>
                  </a:lnTo>
                  <a:lnTo>
                    <a:pt x="343" y="301"/>
                  </a:lnTo>
                  <a:lnTo>
                    <a:pt x="359" y="293"/>
                  </a:lnTo>
                  <a:lnTo>
                    <a:pt x="376" y="285"/>
                  </a:lnTo>
                  <a:lnTo>
                    <a:pt x="390" y="274"/>
                  </a:lnTo>
                  <a:lnTo>
                    <a:pt x="405" y="262"/>
                  </a:lnTo>
                  <a:lnTo>
                    <a:pt x="415" y="250"/>
                  </a:lnTo>
                  <a:lnTo>
                    <a:pt x="425" y="237"/>
                  </a:lnTo>
                  <a:lnTo>
                    <a:pt x="433" y="223"/>
                  </a:lnTo>
                  <a:lnTo>
                    <a:pt x="438" y="206"/>
                  </a:lnTo>
                  <a:lnTo>
                    <a:pt x="440" y="190"/>
                  </a:lnTo>
                  <a:lnTo>
                    <a:pt x="440" y="19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Freeform 20"/>
            <p:cNvSpPr/>
            <p:nvPr/>
          </p:nvSpPr>
          <p:spPr bwMode="auto">
            <a:xfrm>
              <a:off x="3284538" y="4183063"/>
              <a:ext cx="492125" cy="487363"/>
            </a:xfrm>
            <a:custGeom>
              <a:avLst/>
              <a:gdLst>
                <a:gd name="T0" fmla="*/ 155 w 310"/>
                <a:gd name="T1" fmla="*/ 0 h 307"/>
                <a:gd name="T2" fmla="*/ 124 w 310"/>
                <a:gd name="T3" fmla="*/ 2 h 307"/>
                <a:gd name="T4" fmla="*/ 95 w 310"/>
                <a:gd name="T5" fmla="*/ 12 h 307"/>
                <a:gd name="T6" fmla="*/ 68 w 310"/>
                <a:gd name="T7" fmla="*/ 27 h 307"/>
                <a:gd name="T8" fmla="*/ 46 w 310"/>
                <a:gd name="T9" fmla="*/ 45 h 307"/>
                <a:gd name="T10" fmla="*/ 27 w 310"/>
                <a:gd name="T11" fmla="*/ 68 h 307"/>
                <a:gd name="T12" fmla="*/ 13 w 310"/>
                <a:gd name="T13" fmla="*/ 95 h 307"/>
                <a:gd name="T14" fmla="*/ 4 w 310"/>
                <a:gd name="T15" fmla="*/ 124 h 307"/>
                <a:gd name="T16" fmla="*/ 0 w 310"/>
                <a:gd name="T17" fmla="*/ 155 h 307"/>
                <a:gd name="T18" fmla="*/ 2 w 310"/>
                <a:gd name="T19" fmla="*/ 169 h 307"/>
                <a:gd name="T20" fmla="*/ 8 w 310"/>
                <a:gd name="T21" fmla="*/ 200 h 307"/>
                <a:gd name="T22" fmla="*/ 19 w 310"/>
                <a:gd name="T23" fmla="*/ 227 h 307"/>
                <a:gd name="T24" fmla="*/ 35 w 310"/>
                <a:gd name="T25" fmla="*/ 252 h 307"/>
                <a:gd name="T26" fmla="*/ 58 w 310"/>
                <a:gd name="T27" fmla="*/ 272 h 307"/>
                <a:gd name="T28" fmla="*/ 83 w 310"/>
                <a:gd name="T29" fmla="*/ 289 h 307"/>
                <a:gd name="T30" fmla="*/ 109 w 310"/>
                <a:gd name="T31" fmla="*/ 301 h 307"/>
                <a:gd name="T32" fmla="*/ 140 w 310"/>
                <a:gd name="T33" fmla="*/ 307 h 307"/>
                <a:gd name="T34" fmla="*/ 155 w 310"/>
                <a:gd name="T35" fmla="*/ 307 h 307"/>
                <a:gd name="T36" fmla="*/ 186 w 310"/>
                <a:gd name="T37" fmla="*/ 305 h 307"/>
                <a:gd name="T38" fmla="*/ 215 w 310"/>
                <a:gd name="T39" fmla="*/ 297 h 307"/>
                <a:gd name="T40" fmla="*/ 242 w 310"/>
                <a:gd name="T41" fmla="*/ 282 h 307"/>
                <a:gd name="T42" fmla="*/ 264 w 310"/>
                <a:gd name="T43" fmla="*/ 264 h 307"/>
                <a:gd name="T44" fmla="*/ 283 w 310"/>
                <a:gd name="T45" fmla="*/ 241 h 307"/>
                <a:gd name="T46" fmla="*/ 297 w 310"/>
                <a:gd name="T47" fmla="*/ 214 h 307"/>
                <a:gd name="T48" fmla="*/ 306 w 310"/>
                <a:gd name="T49" fmla="*/ 185 h 307"/>
                <a:gd name="T50" fmla="*/ 310 w 310"/>
                <a:gd name="T51" fmla="*/ 155 h 307"/>
                <a:gd name="T52" fmla="*/ 310 w 310"/>
                <a:gd name="T53" fmla="*/ 138 h 307"/>
                <a:gd name="T54" fmla="*/ 303 w 310"/>
                <a:gd name="T55" fmla="*/ 107 h 307"/>
                <a:gd name="T56" fmla="*/ 291 w 310"/>
                <a:gd name="T57" fmla="*/ 80 h 307"/>
                <a:gd name="T58" fmla="*/ 275 w 310"/>
                <a:gd name="T59" fmla="*/ 56 h 307"/>
                <a:gd name="T60" fmla="*/ 254 w 310"/>
                <a:gd name="T61" fmla="*/ 35 h 307"/>
                <a:gd name="T62" fmla="*/ 229 w 310"/>
                <a:gd name="T63" fmla="*/ 18 h 307"/>
                <a:gd name="T64" fmla="*/ 200 w 310"/>
                <a:gd name="T65" fmla="*/ 6 h 307"/>
                <a:gd name="T66" fmla="*/ 171 w 310"/>
                <a:gd name="T67" fmla="*/ 0 h 307"/>
                <a:gd name="T68" fmla="*/ 155 w 310"/>
                <a:gd name="T6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307">
                  <a:moveTo>
                    <a:pt x="155" y="0"/>
                  </a:moveTo>
                  <a:lnTo>
                    <a:pt x="155" y="0"/>
                  </a:lnTo>
                  <a:lnTo>
                    <a:pt x="140" y="0"/>
                  </a:lnTo>
                  <a:lnTo>
                    <a:pt x="124" y="2"/>
                  </a:lnTo>
                  <a:lnTo>
                    <a:pt x="109" y="6"/>
                  </a:lnTo>
                  <a:lnTo>
                    <a:pt x="95" y="12"/>
                  </a:lnTo>
                  <a:lnTo>
                    <a:pt x="83" y="18"/>
                  </a:lnTo>
                  <a:lnTo>
                    <a:pt x="68" y="27"/>
                  </a:lnTo>
                  <a:lnTo>
                    <a:pt x="58" y="35"/>
                  </a:lnTo>
                  <a:lnTo>
                    <a:pt x="46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9" y="80"/>
                  </a:lnTo>
                  <a:lnTo>
                    <a:pt x="13" y="95"/>
                  </a:lnTo>
                  <a:lnTo>
                    <a:pt x="8" y="107"/>
                  </a:lnTo>
                  <a:lnTo>
                    <a:pt x="4" y="124"/>
                  </a:lnTo>
                  <a:lnTo>
                    <a:pt x="2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2" y="169"/>
                  </a:lnTo>
                  <a:lnTo>
                    <a:pt x="4" y="185"/>
                  </a:lnTo>
                  <a:lnTo>
                    <a:pt x="8" y="200"/>
                  </a:lnTo>
                  <a:lnTo>
                    <a:pt x="13" y="214"/>
                  </a:lnTo>
                  <a:lnTo>
                    <a:pt x="19" y="227"/>
                  </a:lnTo>
                  <a:lnTo>
                    <a:pt x="27" y="241"/>
                  </a:lnTo>
                  <a:lnTo>
                    <a:pt x="35" y="252"/>
                  </a:lnTo>
                  <a:lnTo>
                    <a:pt x="46" y="264"/>
                  </a:lnTo>
                  <a:lnTo>
                    <a:pt x="58" y="272"/>
                  </a:lnTo>
                  <a:lnTo>
                    <a:pt x="68" y="282"/>
                  </a:lnTo>
                  <a:lnTo>
                    <a:pt x="83" y="289"/>
                  </a:lnTo>
                  <a:lnTo>
                    <a:pt x="95" y="297"/>
                  </a:lnTo>
                  <a:lnTo>
                    <a:pt x="109" y="301"/>
                  </a:lnTo>
                  <a:lnTo>
                    <a:pt x="124" y="305"/>
                  </a:lnTo>
                  <a:lnTo>
                    <a:pt x="140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71" y="307"/>
                  </a:lnTo>
                  <a:lnTo>
                    <a:pt x="186" y="305"/>
                  </a:lnTo>
                  <a:lnTo>
                    <a:pt x="200" y="301"/>
                  </a:lnTo>
                  <a:lnTo>
                    <a:pt x="215" y="297"/>
                  </a:lnTo>
                  <a:lnTo>
                    <a:pt x="229" y="289"/>
                  </a:lnTo>
                  <a:lnTo>
                    <a:pt x="242" y="282"/>
                  </a:lnTo>
                  <a:lnTo>
                    <a:pt x="254" y="272"/>
                  </a:lnTo>
                  <a:lnTo>
                    <a:pt x="264" y="264"/>
                  </a:lnTo>
                  <a:lnTo>
                    <a:pt x="275" y="252"/>
                  </a:lnTo>
                  <a:lnTo>
                    <a:pt x="283" y="241"/>
                  </a:lnTo>
                  <a:lnTo>
                    <a:pt x="291" y="227"/>
                  </a:lnTo>
                  <a:lnTo>
                    <a:pt x="297" y="214"/>
                  </a:lnTo>
                  <a:lnTo>
                    <a:pt x="303" y="200"/>
                  </a:lnTo>
                  <a:lnTo>
                    <a:pt x="306" y="185"/>
                  </a:lnTo>
                  <a:lnTo>
                    <a:pt x="310" y="169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10" y="138"/>
                  </a:lnTo>
                  <a:lnTo>
                    <a:pt x="306" y="124"/>
                  </a:lnTo>
                  <a:lnTo>
                    <a:pt x="303" y="107"/>
                  </a:lnTo>
                  <a:lnTo>
                    <a:pt x="297" y="95"/>
                  </a:lnTo>
                  <a:lnTo>
                    <a:pt x="291" y="80"/>
                  </a:lnTo>
                  <a:lnTo>
                    <a:pt x="283" y="68"/>
                  </a:lnTo>
                  <a:lnTo>
                    <a:pt x="275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2" y="27"/>
                  </a:lnTo>
                  <a:lnTo>
                    <a:pt x="229" y="18"/>
                  </a:lnTo>
                  <a:lnTo>
                    <a:pt x="215" y="12"/>
                  </a:lnTo>
                  <a:lnTo>
                    <a:pt x="200" y="6"/>
                  </a:lnTo>
                  <a:lnTo>
                    <a:pt x="186" y="2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179208" y="5050339"/>
            <a:ext cx="3544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陈澍豪、李泽宇、林升升、叶劲亨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4" grpId="0" animBg="1"/>
      <p:bldP spid="32" grpId="0"/>
      <p:bldP spid="33" grpId="0" animBg="1"/>
      <p:bldP spid="34" grpId="0" animBg="1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95376" y="263463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作者列表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A31FC-5913-4AA1-9680-DDADE3A6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35" y="896722"/>
            <a:ext cx="9139242" cy="59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3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01277" y="231225"/>
            <a:ext cx="5373597" cy="832889"/>
            <a:chOff x="4359955" y="1287239"/>
            <a:chExt cx="7164797" cy="1110519"/>
          </a:xfrm>
        </p:grpSpPr>
        <p:sp>
          <p:nvSpPr>
            <p:cNvPr id="231" name="TextBox 108"/>
            <p:cNvSpPr txBox="1"/>
            <p:nvPr/>
          </p:nvSpPr>
          <p:spPr>
            <a:xfrm>
              <a:off x="4359955" y="1566762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输入作者名，能展示该作者发表的所有论文信息。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按作者名称查询文章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96B3F6C-84D7-493B-A2FB-40A50445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68" y="1017021"/>
            <a:ext cx="8870863" cy="584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304310" y="462246"/>
            <a:ext cx="5373597" cy="802706"/>
            <a:chOff x="5011840" y="1287239"/>
            <a:chExt cx="7164797" cy="1070275"/>
          </a:xfrm>
        </p:grpSpPr>
        <p:sp>
          <p:nvSpPr>
            <p:cNvPr id="231" name="TextBox 108"/>
            <p:cNvSpPr txBox="1"/>
            <p:nvPr/>
          </p:nvSpPr>
          <p:spPr>
            <a:xfrm>
              <a:off x="5011840" y="1526518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输出写文章最多的前</a:t>
              </a:r>
              <a:r>
                <a:rPr lang="en-US" altLang="zh-CN" sz="1400" dirty="0"/>
                <a:t>100</a:t>
              </a:r>
              <a:r>
                <a:rPr lang="zh-CN" altLang="zh-CN" sz="1400" dirty="0"/>
                <a:t>名作者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作者统计功能</a:t>
              </a:r>
            </a:p>
          </p:txBody>
        </p:sp>
      </p:grpSp>
      <p:pic>
        <p:nvPicPr>
          <p:cNvPr id="9218" name="图片 27">
            <a:extLst>
              <a:ext uri="{FF2B5EF4-FFF2-40B4-BE49-F238E27FC236}">
                <a16:creationId xmlns:a16="http://schemas.microsoft.com/office/drawing/2014/main" id="{404B7C38-93D2-403B-8ACE-F125C8C0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45" y="1300129"/>
            <a:ext cx="8256315" cy="54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89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17521" y="431652"/>
            <a:ext cx="6212047" cy="839265"/>
            <a:chOff x="4426130" y="1202616"/>
            <a:chExt cx="8282730" cy="1119020"/>
          </a:xfrm>
        </p:grpSpPr>
        <p:sp>
          <p:nvSpPr>
            <p:cNvPr id="231" name="TextBox 108"/>
            <p:cNvSpPr txBox="1"/>
            <p:nvPr/>
          </p:nvSpPr>
          <p:spPr>
            <a:xfrm>
              <a:off x="4426130" y="1490640"/>
              <a:ext cx="8282730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分析每一年发表的文章中，题目所包含的单词中，出现频率排名前</a:t>
              </a:r>
              <a:r>
                <a:rPr lang="en-US" altLang="zh-CN" sz="1400" dirty="0"/>
                <a:t>10</a:t>
              </a:r>
              <a:r>
                <a:rPr lang="zh-CN" altLang="en-US" sz="1400" dirty="0"/>
                <a:t>的关键词。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热点分析功能</a:t>
              </a:r>
            </a:p>
          </p:txBody>
        </p:sp>
      </p:grpSp>
      <p:pic>
        <p:nvPicPr>
          <p:cNvPr id="9219" name="图片 31">
            <a:extLst>
              <a:ext uri="{FF2B5EF4-FFF2-40B4-BE49-F238E27FC236}">
                <a16:creationId xmlns:a16="http://schemas.microsoft.com/office/drawing/2014/main" id="{762209FF-670C-4F23-B464-0ECF327D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9" y="1244080"/>
            <a:ext cx="11290981" cy="554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02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图片 32">
            <a:extLst>
              <a:ext uri="{FF2B5EF4-FFF2-40B4-BE49-F238E27FC236}">
                <a16:creationId xmlns:a16="http://schemas.microsoft.com/office/drawing/2014/main" id="{A16ED1FE-9ACC-44D9-819B-7CAD18D0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9" y="1428675"/>
            <a:ext cx="10853763" cy="536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8">
            <a:extLst>
              <a:ext uri="{FF2B5EF4-FFF2-40B4-BE49-F238E27FC236}">
                <a16:creationId xmlns:a16="http://schemas.microsoft.com/office/drawing/2014/main" id="{2AB9CB7D-55C0-4684-8900-8A49889508CE}"/>
              </a:ext>
            </a:extLst>
          </p:cNvPr>
          <p:cNvSpPr txBox="1"/>
          <p:nvPr/>
        </p:nvSpPr>
        <p:spPr>
          <a:xfrm>
            <a:off x="3017521" y="647670"/>
            <a:ext cx="6212047" cy="623247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/>
              <a:t>分析每一年发表的文章中，题目所包含的单词中，出现频率排名前</a:t>
            </a:r>
            <a:r>
              <a:rPr lang="en-US" altLang="zh-CN" sz="1400" dirty="0"/>
              <a:t>10</a:t>
            </a:r>
            <a:r>
              <a:rPr lang="zh-CN" altLang="en-US" sz="1400" dirty="0"/>
              <a:t>的关键词。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14855D6-5AC6-49C4-B18E-9D76BEFCD2FE}"/>
              </a:ext>
            </a:extLst>
          </p:cNvPr>
          <p:cNvSpPr/>
          <p:nvPr/>
        </p:nvSpPr>
        <p:spPr>
          <a:xfrm>
            <a:off x="5061287" y="431652"/>
            <a:ext cx="1384994" cy="415499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热点分析功能</a:t>
            </a:r>
          </a:p>
        </p:txBody>
      </p:sp>
    </p:spTree>
    <p:extLst>
      <p:ext uri="{BB962C8B-B14F-4D97-AF65-F5344CB8AC3E}">
        <p14:creationId xmlns:p14="http://schemas.microsoft.com/office/powerpoint/2010/main" val="1108042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257859" y="431653"/>
            <a:ext cx="5373597" cy="765571"/>
            <a:chOff x="4746581" y="1202616"/>
            <a:chExt cx="7164797" cy="1020761"/>
          </a:xfrm>
        </p:grpSpPr>
        <p:sp>
          <p:nvSpPr>
            <p:cNvPr id="231" name="TextBox 108"/>
            <p:cNvSpPr txBox="1"/>
            <p:nvPr/>
          </p:nvSpPr>
          <p:spPr>
            <a:xfrm>
              <a:off x="4746581" y="1392381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给定若干个关键字，能快速搜索到题目中包含该关键字的文章信息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模糊查询功能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0201CA5-012C-4DB9-81A2-9167AC422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" t="1178" b="1285"/>
          <a:stretch/>
        </p:blipFill>
        <p:spPr>
          <a:xfrm>
            <a:off x="1886465" y="1081810"/>
            <a:ext cx="8230018" cy="56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258644" y="2779436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能显示整个作者合作关系图中各阶完全子图的个数。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聚团分析功能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B43419-3D08-401A-B7AB-576FB2C3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82" y="0"/>
            <a:ext cx="572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2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081643" y="431652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能够显示指定阶数的完全子图的具体信息，包含作者名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聚团分析功能扩展</a:t>
              </a:r>
            </a:p>
          </p:txBody>
        </p:sp>
      </p:grpSp>
      <p:pic>
        <p:nvPicPr>
          <p:cNvPr id="10242" name="图片 43">
            <a:extLst>
              <a:ext uri="{FF2B5EF4-FFF2-40B4-BE49-F238E27FC236}">
                <a16:creationId xmlns:a16="http://schemas.microsoft.com/office/drawing/2014/main" id="{DBF43D82-8E0D-43D9-9D53-4C407D31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24" y="1081808"/>
            <a:ext cx="7837923" cy="577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29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081643" y="431652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通过图形化界面，展示作者之间合作关系图及其相关文章信息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关系图可视化功能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63ACB89-4BB2-48DC-AC4E-F9FEF81DE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t="-3671" r="-494" b="7493"/>
          <a:stretch/>
        </p:blipFill>
        <p:spPr>
          <a:xfrm>
            <a:off x="507076" y="968613"/>
            <a:ext cx="11684924" cy="58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696785" y="431652"/>
            <a:ext cx="5373597" cy="744710"/>
            <a:chOff x="6665149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6665149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作者之间合作关系图</a:t>
              </a:r>
              <a:r>
                <a:rPr lang="zh-CN" altLang="en-US" sz="1400" dirty="0"/>
                <a:t>是动态的，可拖动</a:t>
              </a:r>
              <a:endParaRPr lang="zh-CN" altLang="zh-CN" sz="1400" dirty="0"/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关系图可视化功能扩展</a:t>
              </a:r>
            </a:p>
          </p:txBody>
        </p:sp>
      </p:grpSp>
      <p:pic>
        <p:nvPicPr>
          <p:cNvPr id="8" name="2020-05-29-11-02-27">
            <a:hlinkClick r:id="" action="ppaction://media"/>
            <a:extLst>
              <a:ext uri="{FF2B5EF4-FFF2-40B4-BE49-F238E27FC236}">
                <a16:creationId xmlns:a16="http://schemas.microsoft.com/office/drawing/2014/main" id="{54F7D19D-6BE9-4930-A400-640284F6C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766" y="1081809"/>
            <a:ext cx="10994638" cy="55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4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07" grpId="0"/>
      <p:bldP spid="20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0018" y="69373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目录</a:t>
            </a:r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01</a:t>
            </a:r>
            <a:endParaRPr lang="zh-CN" altLang="en-US" sz="36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2833103" y="4918924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5159667" y="3030868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03</a:t>
            </a:r>
            <a:endParaRPr lang="zh-CN" altLang="en-US" sz="3600" dirty="0"/>
          </a:p>
        </p:txBody>
      </p:sp>
      <p:sp>
        <p:nvSpPr>
          <p:cNvPr id="430" name="矩形 429"/>
          <p:cNvSpPr/>
          <p:nvPr/>
        </p:nvSpPr>
        <p:spPr>
          <a:xfrm>
            <a:off x="248740" y="2448886"/>
            <a:ext cx="35565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选题介绍及任务分工</a:t>
            </a:r>
          </a:p>
          <a:p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464806" y="2434725"/>
            <a:ext cx="355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数据结构和核心算法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FE188F-B86B-42F4-B607-8E9C81B37578}"/>
              </a:ext>
            </a:extLst>
          </p:cNvPr>
          <p:cNvSpPr/>
          <p:nvPr/>
        </p:nvSpPr>
        <p:spPr>
          <a:xfrm>
            <a:off x="2873663" y="5408299"/>
            <a:ext cx="382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功能演示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491260-84DA-4D6D-A3A1-409AA7E1B908}"/>
              </a:ext>
            </a:extLst>
          </p:cNvPr>
          <p:cNvSpPr txBox="1"/>
          <p:nvPr/>
        </p:nvSpPr>
        <p:spPr>
          <a:xfrm>
            <a:off x="8120331" y="46805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91FCFF8-E0E9-49E6-80AC-3A2D40F12F4F}"/>
              </a:ext>
            </a:extLst>
          </p:cNvPr>
          <p:cNvSpPr/>
          <p:nvPr/>
        </p:nvSpPr>
        <p:spPr>
          <a:xfrm>
            <a:off x="7372476" y="5355058"/>
            <a:ext cx="382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测试结果（性能分析）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92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9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30" grpId="0"/>
      <p:bldP spid="434" grpId="0" animBg="1"/>
      <p:bldP spid="435" grpId="0" animBg="1"/>
      <p:bldP spid="40" grpId="0"/>
      <p:bldP spid="43" grpId="0"/>
      <p:bldP spid="38" grpId="0"/>
      <p:bldP spid="38" grpId="1"/>
      <p:bldP spid="38" grpId="2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数据结构与核心算法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3896041" y="709346"/>
            <a:ext cx="600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原数据文件（</a:t>
            </a:r>
            <a:r>
              <a:rPr lang="en-US" altLang="zh-CN" sz="2400" dirty="0"/>
              <a:t>dblp.xml</a:t>
            </a:r>
            <a:r>
              <a:rPr lang="zh-CN" altLang="en-US" sz="2400" dirty="0"/>
              <a:t>）的标签结构</a:t>
            </a: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9AE8944C-2EFB-4F18-81BE-9A9D62F3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48" y="1511446"/>
            <a:ext cx="3734267" cy="479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571520-B0E9-41D6-A001-3D3B83CBE35B}"/>
              </a:ext>
            </a:extLst>
          </p:cNvPr>
          <p:cNvSpPr txBox="1"/>
          <p:nvPr/>
        </p:nvSpPr>
        <p:spPr>
          <a:xfrm>
            <a:off x="8848725" y="1428750"/>
            <a:ext cx="26193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任务特点：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只有查询，没有增删改；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较大数据量（</a:t>
            </a:r>
            <a:r>
              <a:rPr lang="en-US" altLang="zh-CN" dirty="0"/>
              <a:t>2G</a:t>
            </a:r>
            <a:r>
              <a:rPr lang="zh-CN" altLang="en-US" dirty="0"/>
              <a:t>）查询；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635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7EFA61E-EB89-4C2B-B254-9F63CA3EECDC}"/>
              </a:ext>
            </a:extLst>
          </p:cNvPr>
          <p:cNvSpPr/>
          <p:nvPr/>
        </p:nvSpPr>
        <p:spPr>
          <a:xfrm>
            <a:off x="3951176" y="3310036"/>
            <a:ext cx="442390" cy="2379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64ED99-C135-4462-9472-3173CDE68F3D}"/>
              </a:ext>
            </a:extLst>
          </p:cNvPr>
          <p:cNvSpPr/>
          <p:nvPr/>
        </p:nvSpPr>
        <p:spPr>
          <a:xfrm>
            <a:off x="3951175" y="3024859"/>
            <a:ext cx="811847" cy="2379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7A7D67-67C4-47E3-BA7E-A09FB8A150D2}"/>
              </a:ext>
            </a:extLst>
          </p:cNvPr>
          <p:cNvSpPr/>
          <p:nvPr/>
        </p:nvSpPr>
        <p:spPr>
          <a:xfrm>
            <a:off x="3960439" y="2457450"/>
            <a:ext cx="811847" cy="2379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1CE2ED-C075-4F60-9FD1-C00D93A7A0A6}"/>
              </a:ext>
            </a:extLst>
          </p:cNvPr>
          <p:cNvSpPr/>
          <p:nvPr/>
        </p:nvSpPr>
        <p:spPr>
          <a:xfrm>
            <a:off x="3960439" y="2198426"/>
            <a:ext cx="811847" cy="2379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F6F294-BA90-4252-9709-74C66208277D}"/>
              </a:ext>
            </a:extLst>
          </p:cNvPr>
          <p:cNvSpPr/>
          <p:nvPr/>
        </p:nvSpPr>
        <p:spPr>
          <a:xfrm>
            <a:off x="3960439" y="1914722"/>
            <a:ext cx="811847" cy="2379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8236E9-2917-4F7E-85FD-9853E072A977}"/>
              </a:ext>
            </a:extLst>
          </p:cNvPr>
          <p:cNvSpPr/>
          <p:nvPr/>
        </p:nvSpPr>
        <p:spPr>
          <a:xfrm>
            <a:off x="2983865" y="1580989"/>
            <a:ext cx="811847" cy="33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11CB4A-CFE4-4FF5-A7D0-3D268E49C39B}"/>
              </a:ext>
            </a:extLst>
          </p:cNvPr>
          <p:cNvSpPr txBox="1"/>
          <p:nvPr/>
        </p:nvSpPr>
        <p:spPr>
          <a:xfrm>
            <a:off x="2819138" y="1576307"/>
            <a:ext cx="8210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&lt;article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mdate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="2019-12-18" key="journals/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ijcis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/CuzzocreaFGP16"&gt;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&lt;author&gt;Alfredo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Cuzzocrea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&lt;/author&gt;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&lt;author&gt;Francesco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Folino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&lt;/author&gt;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&lt;author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orcid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="0000-0001-7711-9833"&gt;Massimo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Guarascio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&lt;/author&gt;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&lt;author&gt;Luigi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Pontieri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&lt;/author&gt;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&lt;title&gt;A Robust and Versatile Multi-View Learning Framework for the Detection of Deviant Business Process Instances.&lt;/title&gt;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&lt;pages&gt;1740003:1-1740003:56&lt;/pages&gt;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&lt;year&gt;2016&lt;/year&gt;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&lt;volume&gt;25&lt;/volume&gt;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&lt;journal&gt;Int. J. Cooperative Inf. Syst.&lt;/journal&gt;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&lt;number&gt;4&lt;/number&gt;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&gt;https://doi.org/10.1142/S0218843017400032&lt;/ee&gt;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/journals/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ijcis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/ijcis25.html#CuzzocreaFGP16&lt;/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&lt;/article&gt;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9C0593-9CD9-48FA-B077-359CD16C75F9}"/>
              </a:ext>
            </a:extLst>
          </p:cNvPr>
          <p:cNvSpPr txBox="1"/>
          <p:nvPr/>
        </p:nvSpPr>
        <p:spPr>
          <a:xfrm>
            <a:off x="3795712" y="710085"/>
            <a:ext cx="460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dblp.xml</a:t>
            </a:r>
            <a:r>
              <a:rPr lang="zh-CN" altLang="en-US" sz="2400" dirty="0"/>
              <a:t>单条记录示例</a:t>
            </a:r>
          </a:p>
        </p:txBody>
      </p:sp>
    </p:spTree>
    <p:extLst>
      <p:ext uri="{BB962C8B-B14F-4D97-AF65-F5344CB8AC3E}">
        <p14:creationId xmlns:p14="http://schemas.microsoft.com/office/powerpoint/2010/main" val="3996611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9" grpId="0" animBg="1"/>
      <p:bldP spid="27" grpId="0" animBg="1"/>
      <p:bldP spid="26" grpId="0" animBg="1"/>
      <p:bldP spid="9" grpId="0" animBg="1"/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5167919" y="1502478"/>
            <a:ext cx="2359372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Author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类的定义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3D6D9E-7477-41F4-A651-44263001F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976330"/>
              </p:ext>
            </p:extLst>
          </p:nvPr>
        </p:nvGraphicFramePr>
        <p:xfrm>
          <a:off x="2973719" y="2390014"/>
          <a:ext cx="6747771" cy="4014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8729">
                  <a:extLst>
                    <a:ext uri="{9D8B030D-6E8A-4147-A177-3AD203B41FA5}">
                      <a16:colId xmlns:a16="http://schemas.microsoft.com/office/drawing/2014/main" val="2566615755"/>
                    </a:ext>
                  </a:extLst>
                </a:gridCol>
                <a:gridCol w="2249521">
                  <a:extLst>
                    <a:ext uri="{9D8B030D-6E8A-4147-A177-3AD203B41FA5}">
                      <a16:colId xmlns:a16="http://schemas.microsoft.com/office/drawing/2014/main" val="1983952508"/>
                    </a:ext>
                  </a:extLst>
                </a:gridCol>
                <a:gridCol w="2249521">
                  <a:extLst>
                    <a:ext uri="{9D8B030D-6E8A-4147-A177-3AD203B41FA5}">
                      <a16:colId xmlns:a16="http://schemas.microsoft.com/office/drawing/2014/main" val="1678122517"/>
                    </a:ext>
                  </a:extLst>
                </a:gridCol>
              </a:tblGrid>
              <a:tr h="50500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属性类型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属性名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950685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String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name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作者名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837674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List&lt;Long&gt;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locations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索引位置集合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766031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List&lt;String&gt;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records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此</a:t>
                      </a:r>
                      <a:r>
                        <a:rPr lang="zh-CN" sz="1600" kern="100" dirty="0">
                          <a:effectLst/>
                        </a:rPr>
                        <a:t>作者</a:t>
                      </a:r>
                      <a:r>
                        <a:rPr lang="zh-CN" altLang="en-US" sz="1600" kern="100" dirty="0">
                          <a:effectLst/>
                        </a:rPr>
                        <a:t>发表的所有文章</a:t>
                      </a:r>
                      <a:r>
                        <a:rPr lang="zh-CN" sz="1600" kern="100" dirty="0">
                          <a:effectLst/>
                        </a:rPr>
                        <a:t>的</a:t>
                      </a:r>
                      <a:r>
                        <a:rPr lang="zh-CN" altLang="en-US" sz="1600" kern="100" dirty="0">
                          <a:effectLst/>
                        </a:rPr>
                        <a:t>详细</a:t>
                      </a:r>
                      <a:r>
                        <a:rPr lang="zh-CN" sz="1600" kern="100" dirty="0">
                          <a:effectLst/>
                        </a:rPr>
                        <a:t>记录集合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3166289"/>
                  </a:ext>
                </a:extLst>
              </a:tr>
              <a:tr h="19416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Map&lt;String, List&lt;String&gt;&gt;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collaborators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作者的合作者映射，</a:t>
                      </a:r>
                      <a:r>
                        <a:rPr lang="en-US" sz="1600" kern="100" dirty="0">
                          <a:effectLst/>
                        </a:rPr>
                        <a:t>key</a:t>
                      </a:r>
                      <a:r>
                        <a:rPr lang="zh-CN" sz="1600" kern="100" dirty="0">
                          <a:effectLst/>
                        </a:rPr>
                        <a:t>是共同创作的文章（论文）标题，</a:t>
                      </a:r>
                      <a:r>
                        <a:rPr lang="en-US" sz="1600" kern="100" dirty="0">
                          <a:effectLst/>
                        </a:rPr>
                        <a:t>value</a:t>
                      </a:r>
                      <a:r>
                        <a:rPr lang="zh-CN" sz="1600" kern="100" dirty="0">
                          <a:effectLst/>
                        </a:rPr>
                        <a:t>是这篇文章下的合作者名字</a:t>
                      </a:r>
                      <a:r>
                        <a:rPr lang="zh-CN" altLang="en-US" sz="1600" kern="100" dirty="0">
                          <a:effectLst/>
                        </a:rPr>
                        <a:t>的集合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20112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3147551" y="770740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5155044" y="1710227"/>
            <a:ext cx="2385119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Article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类的定义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03AB5B7-964B-4A80-A0EC-78E2CE1FC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49252"/>
              </p:ext>
            </p:extLst>
          </p:nvPr>
        </p:nvGraphicFramePr>
        <p:xfrm>
          <a:off x="2960196" y="2764400"/>
          <a:ext cx="6774816" cy="260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7742">
                  <a:extLst>
                    <a:ext uri="{9D8B030D-6E8A-4147-A177-3AD203B41FA5}">
                      <a16:colId xmlns:a16="http://schemas.microsoft.com/office/drawing/2014/main" val="2042779409"/>
                    </a:ext>
                  </a:extLst>
                </a:gridCol>
                <a:gridCol w="2258537">
                  <a:extLst>
                    <a:ext uri="{9D8B030D-6E8A-4147-A177-3AD203B41FA5}">
                      <a16:colId xmlns:a16="http://schemas.microsoft.com/office/drawing/2014/main" val="2577646258"/>
                    </a:ext>
                  </a:extLst>
                </a:gridCol>
                <a:gridCol w="2258537">
                  <a:extLst>
                    <a:ext uri="{9D8B030D-6E8A-4147-A177-3AD203B41FA5}">
                      <a16:colId xmlns:a16="http://schemas.microsoft.com/office/drawing/2014/main" val="3586045637"/>
                    </a:ext>
                  </a:extLst>
                </a:gridCol>
              </a:tblGrid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属性类型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属性名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描述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654720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String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title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文章标题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6357614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List&lt;Long&gt;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locations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索引位置集合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921940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List&lt;String&gt;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records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文章</a:t>
                      </a:r>
                      <a:r>
                        <a:rPr lang="zh-CN" altLang="en-US" sz="1600" kern="100" dirty="0">
                          <a:effectLst/>
                        </a:rPr>
                        <a:t>详细</a:t>
                      </a:r>
                      <a:r>
                        <a:rPr lang="zh-CN" sz="1600" kern="100" dirty="0">
                          <a:effectLst/>
                        </a:rPr>
                        <a:t>记录集合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414526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0A0196F9-D261-4CE5-A57A-8F68F59BDF8D}"/>
              </a:ext>
            </a:extLst>
          </p:cNvPr>
          <p:cNvSpPr txBox="1"/>
          <p:nvPr/>
        </p:nvSpPr>
        <p:spPr>
          <a:xfrm>
            <a:off x="3147551" y="770740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</a:t>
            </a:r>
          </a:p>
        </p:txBody>
      </p:sp>
    </p:spTree>
    <p:extLst>
      <p:ext uri="{BB962C8B-B14F-4D97-AF65-F5344CB8AC3E}">
        <p14:creationId xmlns:p14="http://schemas.microsoft.com/office/powerpoint/2010/main" val="1358679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0196F9-D261-4CE5-A57A-8F68F59BDF8D}"/>
              </a:ext>
            </a:extLst>
          </p:cNvPr>
          <p:cNvSpPr txBox="1"/>
          <p:nvPr/>
        </p:nvSpPr>
        <p:spPr>
          <a:xfrm>
            <a:off x="3147551" y="770740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DCA895-8A9B-4026-9EF8-8402789907BD}"/>
              </a:ext>
            </a:extLst>
          </p:cNvPr>
          <p:cNvSpPr txBox="1"/>
          <p:nvPr/>
        </p:nvSpPr>
        <p:spPr>
          <a:xfrm>
            <a:off x="4333855" y="6110694"/>
            <a:ext cx="352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27=26</a:t>
            </a:r>
            <a:r>
              <a:rPr lang="zh-CN" altLang="en-US" dirty="0"/>
              <a:t>个字母</a:t>
            </a:r>
            <a:r>
              <a:rPr lang="en-US" altLang="zh-CN" dirty="0"/>
              <a:t>+1</a:t>
            </a:r>
            <a:r>
              <a:rPr lang="zh-CN" altLang="en-US" dirty="0"/>
              <a:t>个其他字符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D80313-642E-4C18-B6D2-618CA6C3BD13}"/>
              </a:ext>
            </a:extLst>
          </p:cNvPr>
          <p:cNvSpPr txBox="1"/>
          <p:nvPr/>
        </p:nvSpPr>
        <p:spPr>
          <a:xfrm>
            <a:off x="2415548" y="5435581"/>
            <a:ext cx="181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文章索引文件集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64A36-0C27-411B-923B-A33A0EA0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5" y="2071858"/>
            <a:ext cx="4496607" cy="32030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E4FE85-9525-4544-A4FC-758E7F99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87" y="2071859"/>
            <a:ext cx="4583141" cy="326151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3E52E35-5DF5-4039-86EB-8BA6422460F5}"/>
              </a:ext>
            </a:extLst>
          </p:cNvPr>
          <p:cNvSpPr txBox="1"/>
          <p:nvPr/>
        </p:nvSpPr>
        <p:spPr>
          <a:xfrm>
            <a:off x="7791450" y="5435581"/>
            <a:ext cx="19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作者索引文件集</a:t>
            </a:r>
          </a:p>
        </p:txBody>
      </p:sp>
    </p:spTree>
    <p:extLst>
      <p:ext uri="{BB962C8B-B14F-4D97-AF65-F5344CB8AC3E}">
        <p14:creationId xmlns:p14="http://schemas.microsoft.com/office/powerpoint/2010/main" val="3619226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153" grpId="0" animBg="1"/>
      <p:bldP spid="153" grpId="1" animBg="1"/>
      <p:bldP spid="153" grpId="2" animBg="1"/>
      <p:bldP spid="187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548A2B-B871-4AF5-9CE3-BFE82F7072D7}"/>
              </a:ext>
            </a:extLst>
          </p:cNvPr>
          <p:cNvSpPr txBox="1"/>
          <p:nvPr/>
        </p:nvSpPr>
        <p:spPr>
          <a:xfrm>
            <a:off x="3147551" y="770740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索引文件内容示例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FC57B3-D22B-438B-8869-16C2AE3A9F5E}"/>
              </a:ext>
            </a:extLst>
          </p:cNvPr>
          <p:cNvSpPr/>
          <p:nvPr/>
        </p:nvSpPr>
        <p:spPr>
          <a:xfrm>
            <a:off x="8956828" y="4516439"/>
            <a:ext cx="1968347" cy="11044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不可重复性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985FB9F-5FEF-4C36-8507-A1E9822FF062}"/>
              </a:ext>
            </a:extLst>
          </p:cNvPr>
          <p:cNvSpPr/>
          <p:nvPr/>
        </p:nvSpPr>
        <p:spPr>
          <a:xfrm>
            <a:off x="5110447" y="4516439"/>
            <a:ext cx="1968347" cy="11044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高划分度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B49CCC9-FFB0-48FC-845A-10ADCFD462D2}"/>
              </a:ext>
            </a:extLst>
          </p:cNvPr>
          <p:cNvSpPr/>
          <p:nvPr/>
        </p:nvSpPr>
        <p:spPr>
          <a:xfrm>
            <a:off x="1567862" y="4516439"/>
            <a:ext cx="1968347" cy="11044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有序性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84D81-4548-49E6-86A6-1404ADBE955B}"/>
              </a:ext>
            </a:extLst>
          </p:cNvPr>
          <p:cNvSpPr/>
          <p:nvPr/>
        </p:nvSpPr>
        <p:spPr>
          <a:xfrm>
            <a:off x="8780591" y="4067175"/>
            <a:ext cx="2144584" cy="25455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AD4830-B035-44A0-A5D4-00DB3C74789B}"/>
              </a:ext>
            </a:extLst>
          </p:cNvPr>
          <p:cNvSpPr/>
          <p:nvPr/>
        </p:nvSpPr>
        <p:spPr>
          <a:xfrm>
            <a:off x="2236576" y="2187366"/>
            <a:ext cx="660139" cy="2134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1B7-7C18-422F-A8BA-7E2B9A2947EE}"/>
              </a:ext>
            </a:extLst>
          </p:cNvPr>
          <p:cNvSpPr/>
          <p:nvPr/>
        </p:nvSpPr>
        <p:spPr>
          <a:xfrm>
            <a:off x="1601661" y="2158744"/>
            <a:ext cx="131889" cy="21629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365F11-B550-4806-BD62-14DD3DFD52B8}"/>
              </a:ext>
            </a:extLst>
          </p:cNvPr>
          <p:cNvSpPr txBox="1"/>
          <p:nvPr/>
        </p:nvSpPr>
        <p:spPr>
          <a:xfrm>
            <a:off x="1409627" y="2134985"/>
            <a:ext cx="98759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Issues in the Use of Virtual Environments.", 1053718092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Mainstreaming in der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Wirtschaftsinformatik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.", 150923711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Matters! Analyzing Global Cultural Gender Preferences for Venues Using Social Sensing.", 736197476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Moderation in Gamification: Does One Size Fit All?", 2367719104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Norms and Attitudes about Childcare Activities Presented on Father Blogs.", 2103649776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Patterns in a Large Online Social Network.", 1937949800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Patterns of Human Mobility in Colombia: Reexamining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Ravenstein's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Laws of Migration.", 658467304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Perception toward Computing: Cross Culture Comparison - the US, China, and India.", 1621196387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Perspectives, Office Systems and Organizational Change.", 2002998999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"Gender Politics in the 2016 U.S. Presidential Election: A Computer Vision Approach.", 673987973, 1582208080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42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21" grpId="0"/>
      <p:bldP spid="25" grpId="0" animBg="1"/>
      <p:bldP spid="26" grpId="0" animBg="1"/>
      <p:bldP spid="27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948553" y="1859744"/>
            <a:ext cx="4681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索引文件的构建步骤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008C23D-A1F1-41BD-9BC7-31D7585D2F99}"/>
              </a:ext>
            </a:extLst>
          </p:cNvPr>
          <p:cNvSpPr/>
          <p:nvPr/>
        </p:nvSpPr>
        <p:spPr>
          <a:xfrm>
            <a:off x="2965295" y="1024274"/>
            <a:ext cx="3855886" cy="102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初始化两个类型为</a:t>
            </a:r>
            <a:r>
              <a:rPr lang="en-US" altLang="zh-CN" sz="1400" dirty="0"/>
              <a:t>Map&lt;String, List&lt;Long&gt;&gt;</a:t>
            </a:r>
            <a:r>
              <a:rPr lang="zh-CN" altLang="zh-CN" sz="1400" dirty="0"/>
              <a:t>的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对象</a:t>
            </a:r>
            <a:endParaRPr lang="zh-CN" altLang="en-US" sz="14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4C4AC9-AD69-49FC-A3B2-E0C686435B6B}"/>
              </a:ext>
            </a:extLst>
          </p:cNvPr>
          <p:cNvSpPr/>
          <p:nvPr/>
        </p:nvSpPr>
        <p:spPr>
          <a:xfrm>
            <a:off x="3173976" y="5042480"/>
            <a:ext cx="3438525" cy="132611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分别提取</a:t>
            </a:r>
            <a:r>
              <a:rPr lang="en-US" altLang="zh-CN" sz="1400" dirty="0"/>
              <a:t>title</a:t>
            </a:r>
            <a:r>
              <a:rPr lang="zh-CN" altLang="zh-CN" sz="1400" dirty="0"/>
              <a:t>和</a:t>
            </a:r>
            <a:r>
              <a:rPr lang="en-US" altLang="zh-CN" sz="1400" dirty="0"/>
              <a:t>author</a:t>
            </a:r>
            <a:r>
              <a:rPr lang="zh-CN" altLang="zh-CN" sz="1400" dirty="0"/>
              <a:t>三级标签内容</a:t>
            </a:r>
            <a:r>
              <a:rPr lang="en-US" altLang="zh-CN" sz="1400" dirty="0" err="1"/>
              <a:t>authorName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titleName</a:t>
            </a:r>
            <a:r>
              <a:rPr lang="zh-CN" altLang="zh-CN" sz="1400" dirty="0"/>
              <a:t>，以</a:t>
            </a:r>
            <a:r>
              <a:rPr lang="en-US" altLang="zh-CN" sz="1400" dirty="0" err="1"/>
              <a:t>titleName</a:t>
            </a:r>
            <a:r>
              <a:rPr lang="zh-CN" altLang="zh-CN" sz="1400" dirty="0"/>
              <a:t>为</a:t>
            </a:r>
            <a:r>
              <a:rPr lang="en-US" altLang="zh-CN" sz="1400" dirty="0"/>
              <a:t>key</a:t>
            </a:r>
            <a:r>
              <a:rPr lang="zh-CN" altLang="zh-CN" sz="1400" dirty="0"/>
              <a:t>、</a:t>
            </a:r>
            <a:r>
              <a:rPr lang="en-US" altLang="zh-CN" sz="1400" dirty="0"/>
              <a:t>location</a:t>
            </a:r>
            <a:r>
              <a:rPr lang="zh-CN" altLang="zh-CN" sz="1400" dirty="0"/>
              <a:t>为</a:t>
            </a:r>
            <a:r>
              <a:rPr lang="en-US" altLang="zh-CN" sz="1400" dirty="0"/>
              <a:t>value</a:t>
            </a:r>
            <a:r>
              <a:rPr lang="zh-CN" altLang="zh-CN" sz="1400" dirty="0"/>
              <a:t>存入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，以</a:t>
            </a:r>
            <a:r>
              <a:rPr lang="en-US" altLang="zh-CN" sz="1400" dirty="0" err="1"/>
              <a:t>authorName</a:t>
            </a:r>
            <a:r>
              <a:rPr lang="zh-CN" altLang="zh-CN" sz="1400" dirty="0"/>
              <a:t>为</a:t>
            </a:r>
            <a:r>
              <a:rPr lang="en-US" altLang="zh-CN" sz="1400" dirty="0"/>
              <a:t>key</a:t>
            </a:r>
            <a:r>
              <a:rPr lang="zh-CN" altLang="zh-CN" sz="1400" dirty="0"/>
              <a:t>、</a:t>
            </a:r>
            <a:r>
              <a:rPr lang="en-US" altLang="zh-CN" sz="1400" dirty="0"/>
              <a:t>location</a:t>
            </a:r>
            <a:r>
              <a:rPr lang="zh-CN" altLang="zh-CN" sz="1400" dirty="0"/>
              <a:t>为</a:t>
            </a:r>
            <a:r>
              <a:rPr lang="en-US" altLang="zh-CN" sz="1400" dirty="0"/>
              <a:t>value</a:t>
            </a:r>
            <a:r>
              <a:rPr lang="zh-CN" altLang="zh-CN" sz="1400" dirty="0"/>
              <a:t>，存入</a:t>
            </a:r>
            <a:r>
              <a:rPr lang="en-US" altLang="zh-CN" sz="1400" dirty="0" err="1"/>
              <a:t>authorIndex</a:t>
            </a:r>
            <a:endParaRPr lang="zh-CN" altLang="en-US" sz="14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124BF64-4987-4BDF-9521-4709C7383644}"/>
              </a:ext>
            </a:extLst>
          </p:cNvPr>
          <p:cNvSpPr/>
          <p:nvPr/>
        </p:nvSpPr>
        <p:spPr>
          <a:xfrm>
            <a:off x="7768071" y="1015651"/>
            <a:ext cx="2402817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寻找二级标签的结束标签</a:t>
            </a:r>
            <a:endParaRPr lang="zh-CN" altLang="en-US" sz="14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F1EA9E5-478F-43A8-BCBC-B02C12882E2F}"/>
              </a:ext>
            </a:extLst>
          </p:cNvPr>
          <p:cNvSpPr/>
          <p:nvPr/>
        </p:nvSpPr>
        <p:spPr>
          <a:xfrm>
            <a:off x="10962404" y="1525083"/>
            <a:ext cx="1229595" cy="20253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将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写入文件并清空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endParaRPr lang="zh-CN" altLang="en-US" sz="14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CA8424D-AA2A-4534-A56F-D1942115C75C}"/>
              </a:ext>
            </a:extLst>
          </p:cNvPr>
          <p:cNvSpPr/>
          <p:nvPr/>
        </p:nvSpPr>
        <p:spPr>
          <a:xfrm>
            <a:off x="2980067" y="3732693"/>
            <a:ext cx="3855885" cy="8633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寻找二级标签的开始标签，并记录这条记录的起始位置</a:t>
            </a:r>
            <a:r>
              <a:rPr lang="en-US" altLang="zh-CN" sz="1400" dirty="0"/>
              <a:t>location</a:t>
            </a:r>
            <a:endParaRPr lang="zh-CN" altLang="en-US" sz="14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8194792-980E-4291-A2EA-061A9E27CE70}"/>
              </a:ext>
            </a:extLst>
          </p:cNvPr>
          <p:cNvSpPr/>
          <p:nvPr/>
        </p:nvSpPr>
        <p:spPr>
          <a:xfrm>
            <a:off x="2950526" y="2429079"/>
            <a:ext cx="3885426" cy="8633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读取原数据文件一段内容（内容长度大于任意二级标签内容长度）</a:t>
            </a:r>
            <a:endParaRPr lang="zh-CN" altLang="en-US" sz="1400" dirty="0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F5F45482-6B6C-44AB-90B9-DE1EB64A3CBB}"/>
              </a:ext>
            </a:extLst>
          </p:cNvPr>
          <p:cNvSpPr/>
          <p:nvPr/>
        </p:nvSpPr>
        <p:spPr>
          <a:xfrm>
            <a:off x="7613979" y="1917976"/>
            <a:ext cx="2920672" cy="1326119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的大小是否大于阈值</a:t>
            </a:r>
            <a:endParaRPr lang="zh-CN" altLang="en-US" sz="1400" dirty="0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E70C4494-94DA-4D21-8071-51F22F667126}"/>
              </a:ext>
            </a:extLst>
          </p:cNvPr>
          <p:cNvSpPr/>
          <p:nvPr/>
        </p:nvSpPr>
        <p:spPr>
          <a:xfrm>
            <a:off x="7613977" y="4258115"/>
            <a:ext cx="2920672" cy="1326119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是否到达原数据文件末尾</a:t>
            </a:r>
            <a:endParaRPr lang="zh-CN" altLang="en-US" sz="1400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32A33A32-E6DC-4B57-BAB2-26D83C4F0A2F}"/>
              </a:ext>
            </a:extLst>
          </p:cNvPr>
          <p:cNvSpPr/>
          <p:nvPr/>
        </p:nvSpPr>
        <p:spPr>
          <a:xfrm>
            <a:off x="4618125" y="1917976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86766606-BB47-465D-BC28-A4A34AFE02FB}"/>
              </a:ext>
            </a:extLst>
          </p:cNvPr>
          <p:cNvSpPr/>
          <p:nvPr/>
        </p:nvSpPr>
        <p:spPr>
          <a:xfrm>
            <a:off x="4618755" y="3233852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25B8B08E-E9E2-48A4-A307-00D496A17581}"/>
              </a:ext>
            </a:extLst>
          </p:cNvPr>
          <p:cNvSpPr/>
          <p:nvPr/>
        </p:nvSpPr>
        <p:spPr>
          <a:xfrm>
            <a:off x="4618125" y="4487503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19154727-7876-4B19-9816-F98C5B28D6E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612501" y="1268064"/>
            <a:ext cx="1155570" cy="443747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箭头: 下 40">
            <a:extLst>
              <a:ext uri="{FF2B5EF4-FFF2-40B4-BE49-F238E27FC236}">
                <a16:creationId xmlns:a16="http://schemas.microsoft.com/office/drawing/2014/main" id="{7F7370EF-CB87-42FC-8AC5-90AFCC42E215}"/>
              </a:ext>
            </a:extLst>
          </p:cNvPr>
          <p:cNvSpPr/>
          <p:nvPr/>
        </p:nvSpPr>
        <p:spPr>
          <a:xfrm>
            <a:off x="8893746" y="1506897"/>
            <a:ext cx="332959" cy="51422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箭头: 下 41">
            <a:extLst>
              <a:ext uri="{FF2B5EF4-FFF2-40B4-BE49-F238E27FC236}">
                <a16:creationId xmlns:a16="http://schemas.microsoft.com/office/drawing/2014/main" id="{7C54D463-C025-4768-A3EA-8C088B7A2310}"/>
              </a:ext>
            </a:extLst>
          </p:cNvPr>
          <p:cNvSpPr/>
          <p:nvPr/>
        </p:nvSpPr>
        <p:spPr>
          <a:xfrm>
            <a:off x="8893746" y="3149121"/>
            <a:ext cx="407877" cy="1203968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0021B5D8-9521-4142-AD77-4499F6907E2C}"/>
              </a:ext>
            </a:extLst>
          </p:cNvPr>
          <p:cNvSpPr/>
          <p:nvPr/>
        </p:nvSpPr>
        <p:spPr>
          <a:xfrm rot="16200000">
            <a:off x="10455201" y="2188387"/>
            <a:ext cx="456596" cy="785295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圆角右 17">
            <a:extLst>
              <a:ext uri="{FF2B5EF4-FFF2-40B4-BE49-F238E27FC236}">
                <a16:creationId xmlns:a16="http://schemas.microsoft.com/office/drawing/2014/main" id="{E5DE26DC-291A-4003-83FB-E6729038C6F7}"/>
              </a:ext>
            </a:extLst>
          </p:cNvPr>
          <p:cNvSpPr/>
          <p:nvPr/>
        </p:nvSpPr>
        <p:spPr>
          <a:xfrm rot="10800000">
            <a:off x="9183574" y="3523265"/>
            <a:ext cx="2417875" cy="540434"/>
          </a:xfrm>
          <a:prstGeom prst="bent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AE169CB-8376-4BD2-9DA9-E1ADE054E765}"/>
              </a:ext>
            </a:extLst>
          </p:cNvPr>
          <p:cNvCxnSpPr>
            <a:stCxn id="27" idx="1"/>
          </p:cNvCxnSpPr>
          <p:nvPr/>
        </p:nvCxnSpPr>
        <p:spPr>
          <a:xfrm rot="10800000">
            <a:off x="4893239" y="2249721"/>
            <a:ext cx="2720739" cy="2671454"/>
          </a:xfrm>
          <a:prstGeom prst="bentConnector3">
            <a:avLst>
              <a:gd name="adj1" fmla="val 658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AF6D214-DC4E-4FFF-A7D0-7C98D5C750C8}"/>
              </a:ext>
            </a:extLst>
          </p:cNvPr>
          <p:cNvSpPr/>
          <p:nvPr/>
        </p:nvSpPr>
        <p:spPr>
          <a:xfrm>
            <a:off x="8105775" y="5986496"/>
            <a:ext cx="1960338" cy="4953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/>
              <a:t>结束</a:t>
            </a: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5C6C1A40-5538-4AD4-83DF-8B2DEBD9BBA8}"/>
              </a:ext>
            </a:extLst>
          </p:cNvPr>
          <p:cNvSpPr/>
          <p:nvPr/>
        </p:nvSpPr>
        <p:spPr>
          <a:xfrm>
            <a:off x="8917117" y="5373168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DFB854-A92B-4220-B2CF-8CB216A2781B}"/>
              </a:ext>
            </a:extLst>
          </p:cNvPr>
          <p:cNvSpPr txBox="1"/>
          <p:nvPr/>
        </p:nvSpPr>
        <p:spPr>
          <a:xfrm>
            <a:off x="10397247" y="2082887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F3CA28-9FA5-40F8-A818-D1B445395DF5}"/>
              </a:ext>
            </a:extLst>
          </p:cNvPr>
          <p:cNvSpPr txBox="1"/>
          <p:nvPr/>
        </p:nvSpPr>
        <p:spPr>
          <a:xfrm>
            <a:off x="8555983" y="5481092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F9F6284-4B72-4CE6-9270-0BE436FAEE44}"/>
              </a:ext>
            </a:extLst>
          </p:cNvPr>
          <p:cNvSpPr txBox="1"/>
          <p:nvPr/>
        </p:nvSpPr>
        <p:spPr>
          <a:xfrm>
            <a:off x="8532613" y="3490335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321D1F2-ED73-4692-95AB-01543C05BA02}"/>
              </a:ext>
            </a:extLst>
          </p:cNvPr>
          <p:cNvSpPr txBox="1"/>
          <p:nvPr/>
        </p:nvSpPr>
        <p:spPr>
          <a:xfrm>
            <a:off x="7495661" y="4427830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070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  <p:bldP spid="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5" grpId="0" animBg="1"/>
      <p:bldP spid="27" grpId="0" animBg="1"/>
      <p:bldP spid="11" grpId="0" animBg="1"/>
      <p:bldP spid="34" grpId="0" animBg="1"/>
      <p:bldP spid="35" grpId="0" animBg="1"/>
      <p:bldP spid="41" grpId="0" animBg="1"/>
      <p:bldP spid="42" grpId="0" animBg="1"/>
      <p:bldP spid="43" grpId="0" animBg="1"/>
      <p:bldP spid="18" grpId="0" animBg="1"/>
      <p:bldP spid="28" grpId="0" animBg="1"/>
      <p:bldP spid="51" grpId="0" animBg="1"/>
      <p:bldP spid="29" grpId="0"/>
      <p:bldP spid="53" grpId="0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889686" y="3810485"/>
            <a:ext cx="328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利用索引文件进行搜索</a:t>
            </a:r>
          </a:p>
        </p:txBody>
      </p:sp>
      <p:pic>
        <p:nvPicPr>
          <p:cNvPr id="2050" name="图片 7">
            <a:extLst>
              <a:ext uri="{FF2B5EF4-FFF2-40B4-BE49-F238E27FC236}">
                <a16:creationId xmlns:a16="http://schemas.microsoft.com/office/drawing/2014/main" id="{9BF6F723-58C5-4FE0-B108-B4D7E65C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4" y="0"/>
            <a:ext cx="2847250" cy="6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421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记录热词分析结果的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yearSentence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78097" y="94536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热词分析</a:t>
            </a:r>
          </a:p>
        </p:txBody>
      </p:sp>
      <p:pic>
        <p:nvPicPr>
          <p:cNvPr id="4098" name="图片 10">
            <a:extLst>
              <a:ext uri="{FF2B5EF4-FFF2-40B4-BE49-F238E27FC236}">
                <a16:creationId xmlns:a16="http://schemas.microsoft.com/office/drawing/2014/main" id="{121DD701-F210-4885-9BE6-875EA20A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46" y="2731683"/>
            <a:ext cx="7806947" cy="3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50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</a:rPr>
              <a:t>选题介绍及任务分工</a:t>
            </a: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1299234" y="3306235"/>
            <a:ext cx="342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热词分析步骤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132A34-C17C-4D78-840E-AA3C4BE4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23" y="0"/>
            <a:ext cx="6271341" cy="69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3355340" y="2430717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3228713" y="403074"/>
            <a:ext cx="715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部分匹配搜索功能</a:t>
            </a:r>
            <a:r>
              <a:rPr lang="en-US" altLang="zh-CN" sz="2400" dirty="0"/>
              <a:t>——</a:t>
            </a:r>
            <a:r>
              <a:rPr lang="zh-CN" altLang="en-US" sz="2400" dirty="0"/>
              <a:t>通过倒排索引法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9C4B642-7389-4BB1-BA3B-BB524BC3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76" y="2610122"/>
            <a:ext cx="5496179" cy="245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44B5EAA-CF0A-400D-BC23-CFB63B9A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4467" y="2610122"/>
            <a:ext cx="4355508" cy="24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471DF7-E458-467A-8A9F-16C0BBB5579D}"/>
              </a:ext>
            </a:extLst>
          </p:cNvPr>
          <p:cNvSpPr txBox="1"/>
          <p:nvPr/>
        </p:nvSpPr>
        <p:spPr>
          <a:xfrm>
            <a:off x="2031363" y="5203290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正向索引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44D4A4-1695-445A-92ED-B79CF33C0591}"/>
              </a:ext>
            </a:extLst>
          </p:cNvPr>
          <p:cNvSpPr txBox="1"/>
          <p:nvPr/>
        </p:nvSpPr>
        <p:spPr>
          <a:xfrm>
            <a:off x="7761583" y="5203290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153028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  <p:bldP spid="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234427" y="1845246"/>
            <a:ext cx="3200053" cy="72385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记录统计结果的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resultList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11006" y="97811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聚团分析</a:t>
            </a:r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B8B8D266-C98E-47D8-8309-E5CF73A7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74" y="2794382"/>
            <a:ext cx="8542146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340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测试结果（性能分析）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2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33548" y="816196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基础查询功能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24DA46A7-34FA-44B1-8D7E-6C8B1ECEC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48266"/>
              </p:ext>
            </p:extLst>
          </p:nvPr>
        </p:nvGraphicFramePr>
        <p:xfrm>
          <a:off x="2288751" y="2236783"/>
          <a:ext cx="7700626" cy="33886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648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4041874612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484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根据标题搜索记录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23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0.7419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根据作者名仅查找索引（不搜索记录）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40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0.4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根据作者名搜索记录及其合作者信息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40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1.025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7A1082D-FFD7-4202-ADF4-BFE2C09AFCB8}"/>
              </a:ext>
            </a:extLst>
          </p:cNvPr>
          <p:cNvSpPr/>
          <p:nvPr/>
        </p:nvSpPr>
        <p:spPr>
          <a:xfrm>
            <a:off x="1961210" y="6032637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通过使用二分查找法和索引，基本的搜索功能性能强悍，可以在毫秒级搜索到目标记录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086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384414" y="761714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部分匹配查询功能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781AC9-4507-4A2F-B39D-C76CF2457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90997"/>
              </p:ext>
            </p:extLst>
          </p:nvPr>
        </p:nvGraphicFramePr>
        <p:xfrm>
          <a:off x="2385188" y="2275060"/>
          <a:ext cx="7887368" cy="3503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506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9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2038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9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4070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9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6211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B1960EC-31FC-4CEA-A1C6-B880C830B0A3}"/>
              </a:ext>
            </a:extLst>
          </p:cNvPr>
          <p:cNvSpPr txBox="1"/>
          <p:nvPr/>
        </p:nvSpPr>
        <p:spPr>
          <a:xfrm>
            <a:off x="3372910" y="1734395"/>
            <a:ext cx="649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选取</a:t>
            </a:r>
            <a:r>
              <a:rPr lang="en-US" altLang="zh-CN" sz="1600" dirty="0"/>
              <a:t>2010-2020</a:t>
            </a:r>
            <a:r>
              <a:rPr lang="zh-CN" altLang="zh-CN" sz="1600" dirty="0"/>
              <a:t>年出现频率最高的十个词进行部分匹配查询的性能测试</a:t>
            </a:r>
          </a:p>
          <a:p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4204E4-675F-4996-823F-FDB641463DAB}"/>
              </a:ext>
            </a:extLst>
          </p:cNvPr>
          <p:cNvSpPr/>
          <p:nvPr/>
        </p:nvSpPr>
        <p:spPr>
          <a:xfrm>
            <a:off x="1983104" y="6159483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正则表达式和相关优化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，可以在秒级搜索到目标记录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615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5073103" y="776088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其余功能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781AC9-4507-4A2F-B39D-C76CF2457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32804"/>
              </p:ext>
            </p:extLst>
          </p:nvPr>
        </p:nvGraphicFramePr>
        <p:xfrm>
          <a:off x="2738872" y="1729538"/>
          <a:ext cx="7887368" cy="414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506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平均耗时</a:t>
                      </a: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发表文章数前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的作者列表页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668037"/>
                  </a:ext>
                </a:extLst>
              </a:tr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年度热词列表页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2.44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462782"/>
                  </a:ext>
                </a:extLst>
              </a:tr>
              <a:tr h="645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完全子图列表页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2.88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完全子图查询（根据阶数查询，选取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1-10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个值进行查询）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2153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作者关系图（无合作关系超过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作者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70.04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0D4204E4-675F-4996-823F-FDB641463DAB}"/>
              </a:ext>
            </a:extLst>
          </p:cNvPr>
          <p:cNvSpPr/>
          <p:nvPr/>
        </p:nvSpPr>
        <p:spPr>
          <a:xfrm>
            <a:off x="2573307" y="6192240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各项查询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功能性能强悍，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稳定流畅运行。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1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1623259" y="721477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>
            <a:off x="2158235" y="964513"/>
            <a:ext cx="423978" cy="425715"/>
            <a:chOff x="11522075" y="5773738"/>
            <a:chExt cx="387350" cy="388938"/>
          </a:xfrm>
        </p:grpSpPr>
        <p:sp>
          <p:nvSpPr>
            <p:cNvPr id="135" name="Freeform 7"/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Rectangle 8"/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Rectangle 9"/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Rectangle 10"/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Rectangle 11"/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"/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"/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1426234" y="1535184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选题介绍</a:t>
            </a:r>
          </a:p>
        </p:txBody>
      </p:sp>
      <p:grpSp>
        <p:nvGrpSpPr>
          <p:cNvPr id="146" name="Group 4"/>
          <p:cNvGrpSpPr/>
          <p:nvPr/>
        </p:nvGrpSpPr>
        <p:grpSpPr>
          <a:xfrm>
            <a:off x="3638239" y="1704461"/>
            <a:ext cx="7391879" cy="3098566"/>
            <a:chOff x="5710973" y="1377290"/>
            <a:chExt cx="9855840" cy="4131422"/>
          </a:xfrm>
        </p:grpSpPr>
        <p:sp>
          <p:nvSpPr>
            <p:cNvPr id="147" name="TextBox 108"/>
            <p:cNvSpPr txBox="1"/>
            <p:nvPr/>
          </p:nvSpPr>
          <p:spPr>
            <a:xfrm>
              <a:off x="8402016" y="4677714"/>
              <a:ext cx="7164797" cy="83099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endParaRPr lang="zh-CN" altLang="zh-CN" dirty="0"/>
            </a:p>
          </p:txBody>
        </p:sp>
        <p:sp>
          <p:nvSpPr>
            <p:cNvPr id="148" name="Rectangle 2"/>
            <p:cNvSpPr/>
            <p:nvPr/>
          </p:nvSpPr>
          <p:spPr>
            <a:xfrm>
              <a:off x="5710973" y="1377290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为科研工作者设计一个文献管理系统，提高科学文献的管理效率。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6217017-925E-4B7A-BAE9-90A72B7E7AA9}"/>
              </a:ext>
            </a:extLst>
          </p:cNvPr>
          <p:cNvSpPr txBox="1"/>
          <p:nvPr/>
        </p:nvSpPr>
        <p:spPr>
          <a:xfrm>
            <a:off x="1426234" y="2610683"/>
            <a:ext cx="962314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F1.</a:t>
            </a:r>
            <a:r>
              <a:rPr lang="zh-CN" altLang="zh-CN" b="1" dirty="0"/>
              <a:t>基本搜索功能。</a:t>
            </a:r>
            <a:endParaRPr lang="en-US" altLang="zh-CN" b="1" dirty="0"/>
          </a:p>
          <a:p>
            <a:r>
              <a:rPr lang="zh-CN" altLang="zh-CN" sz="1600" dirty="0"/>
              <a:t>输入作者名，能展示该作者发表的所有</a:t>
            </a:r>
            <a:r>
              <a:rPr lang="zh-CN" altLang="en-US" sz="1600" dirty="0"/>
              <a:t>文章</a:t>
            </a:r>
            <a:r>
              <a:rPr lang="zh-CN" altLang="zh-CN" sz="1600" dirty="0"/>
              <a:t>信息。输入完整</a:t>
            </a:r>
            <a:r>
              <a:rPr lang="zh-CN" altLang="en-US" sz="1600" dirty="0"/>
              <a:t>的文章标题</a:t>
            </a:r>
            <a:r>
              <a:rPr lang="zh-CN" altLang="zh-CN" sz="1600" dirty="0"/>
              <a:t>，能展示该</a:t>
            </a:r>
            <a:r>
              <a:rPr lang="zh-CN" altLang="en-US" sz="1600" dirty="0"/>
              <a:t>文章的详细</a:t>
            </a:r>
            <a:r>
              <a:rPr lang="zh-CN" altLang="zh-CN" sz="1600" dirty="0"/>
              <a:t>信息</a:t>
            </a:r>
          </a:p>
          <a:p>
            <a:r>
              <a:rPr lang="en-US" altLang="zh-CN" b="1" dirty="0"/>
              <a:t>F2.</a:t>
            </a:r>
            <a:r>
              <a:rPr lang="zh-CN" altLang="zh-CN" b="1" dirty="0"/>
              <a:t>相关搜索</a:t>
            </a:r>
            <a:r>
              <a:rPr lang="zh-CN" altLang="en-US" b="1" dirty="0"/>
              <a:t>功能</a:t>
            </a:r>
            <a:r>
              <a:rPr lang="zh-CN" altLang="zh-CN" b="1" dirty="0"/>
              <a:t>。</a:t>
            </a:r>
            <a:endParaRPr lang="en-US" altLang="zh-CN" b="1" dirty="0"/>
          </a:p>
          <a:p>
            <a:r>
              <a:rPr lang="zh-CN" altLang="zh-CN" sz="1600" dirty="0"/>
              <a:t>输入作者名，能展示</a:t>
            </a:r>
            <a:r>
              <a:rPr lang="zh-CN" altLang="en-US" sz="1600" dirty="0"/>
              <a:t>与</a:t>
            </a:r>
            <a:r>
              <a:rPr lang="zh-CN" altLang="zh-CN" sz="1600" dirty="0"/>
              <a:t>该作者有合作关系的其他所</a:t>
            </a:r>
            <a:r>
              <a:rPr lang="zh-CN" altLang="en-US" sz="1600" dirty="0"/>
              <a:t>有</a:t>
            </a:r>
            <a:r>
              <a:rPr lang="zh-CN" altLang="zh-CN" sz="1600" dirty="0"/>
              <a:t>作者。</a:t>
            </a:r>
          </a:p>
          <a:p>
            <a:r>
              <a:rPr lang="en-US" altLang="zh-CN" b="1" dirty="0"/>
              <a:t>F3.</a:t>
            </a:r>
            <a:r>
              <a:rPr lang="zh-CN" altLang="zh-CN" b="1" dirty="0"/>
              <a:t>作者统计功能。</a:t>
            </a:r>
            <a:endParaRPr lang="en-US" altLang="zh-CN" sz="1600" dirty="0"/>
          </a:p>
          <a:p>
            <a:r>
              <a:rPr lang="zh-CN" altLang="zh-CN" sz="1600" dirty="0"/>
              <a:t>输出写文章最多的前</a:t>
            </a:r>
            <a:r>
              <a:rPr lang="en-US" altLang="zh-CN" sz="1600" dirty="0"/>
              <a:t>100</a:t>
            </a:r>
            <a:r>
              <a:rPr lang="zh-CN" altLang="zh-CN" sz="1600" dirty="0"/>
              <a:t>名作者。</a:t>
            </a:r>
          </a:p>
          <a:p>
            <a:r>
              <a:rPr lang="en-US" altLang="zh-CN" b="1" dirty="0"/>
              <a:t>F4.</a:t>
            </a:r>
            <a:r>
              <a:rPr lang="zh-CN" altLang="zh-CN" b="1" dirty="0"/>
              <a:t>热点分析功能。</a:t>
            </a:r>
            <a:endParaRPr lang="en-US" altLang="zh-CN" b="1" dirty="0"/>
          </a:p>
          <a:p>
            <a:r>
              <a:rPr lang="zh-CN" altLang="zh-CN" sz="1600" dirty="0"/>
              <a:t>分析每一年发表的文章中，题目所包含的单词中，出现频率排名前</a:t>
            </a:r>
            <a:r>
              <a:rPr lang="en-US" altLang="zh-CN" sz="1600" dirty="0"/>
              <a:t>10</a:t>
            </a:r>
            <a:r>
              <a:rPr lang="zh-CN" altLang="zh-CN" sz="1600" dirty="0"/>
              <a:t>的关键词。</a:t>
            </a:r>
          </a:p>
          <a:p>
            <a:r>
              <a:rPr lang="en-US" altLang="zh-CN" b="1" dirty="0"/>
              <a:t>F5.</a:t>
            </a:r>
            <a:r>
              <a:rPr lang="zh-CN" altLang="zh-CN" b="1" dirty="0"/>
              <a:t>部分匹配搜索功能。</a:t>
            </a:r>
            <a:endParaRPr lang="en-US" altLang="zh-CN" b="1" dirty="0"/>
          </a:p>
          <a:p>
            <a:r>
              <a:rPr lang="zh-CN" altLang="zh-CN" sz="1600" dirty="0"/>
              <a:t>给定若干个关键字，能快速搜索到题目中包含该关键字的文章信息</a:t>
            </a:r>
          </a:p>
          <a:p>
            <a:r>
              <a:rPr lang="en-US" altLang="zh-CN" b="1" dirty="0"/>
              <a:t>F6.</a:t>
            </a:r>
            <a:r>
              <a:rPr lang="zh-CN" altLang="zh-CN" b="1" dirty="0"/>
              <a:t>聚团分析。</a:t>
            </a:r>
            <a:endParaRPr lang="en-US" altLang="zh-CN" b="1" dirty="0"/>
          </a:p>
          <a:p>
            <a:r>
              <a:rPr lang="zh-CN" altLang="zh-CN" sz="1600" dirty="0"/>
              <a:t>作者之间的合作关系可以看成是一个图，每个作者对应一个顶点，</a:t>
            </a:r>
            <a:endParaRPr lang="en-US" altLang="zh-CN" sz="1600" dirty="0"/>
          </a:p>
          <a:p>
            <a:r>
              <a:rPr lang="zh-CN" altLang="zh-CN" sz="1600" dirty="0"/>
              <a:t>任两个作者之间如果存在合作关系，则在两个顶点之间建立连边。请统计整个图中各阶完全子图的个数。</a:t>
            </a:r>
          </a:p>
          <a:p>
            <a:r>
              <a:rPr lang="en-US" altLang="zh-CN" b="1" dirty="0"/>
              <a:t>F7.</a:t>
            </a:r>
            <a:r>
              <a:rPr lang="zh-CN" altLang="zh-CN" b="1" dirty="0"/>
              <a:t>可视化显示。</a:t>
            </a:r>
            <a:endParaRPr lang="en-US" altLang="zh-CN" b="1" dirty="0"/>
          </a:p>
          <a:p>
            <a:r>
              <a:rPr lang="zh-CN" altLang="zh-CN" sz="1600" dirty="0"/>
              <a:t>通过图形化界面，展示作者之间合作关系图及其相关文章信息。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3" grpId="0" animBg="1"/>
      <p:bldP spid="133" grpId="1" animBg="1"/>
      <p:bldP spid="133" grpId="2" animBg="1"/>
      <p:bldP spid="14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>
            <a:cxnSpLocks/>
          </p:cNvCxnSpPr>
          <p:nvPr/>
        </p:nvCxnSpPr>
        <p:spPr>
          <a:xfrm flipH="1">
            <a:off x="6935159" y="3548666"/>
            <a:ext cx="174382" cy="3950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 flipH="1">
            <a:off x="7150708" y="3459330"/>
            <a:ext cx="351431" cy="201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</p:cNvCxnSpPr>
          <p:nvPr/>
        </p:nvCxnSpPr>
        <p:spPr>
          <a:xfrm flipV="1">
            <a:off x="7476232" y="3178450"/>
            <a:ext cx="466562" cy="2989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cxnSpLocks/>
          </p:cNvCxnSpPr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 flipH="1">
            <a:off x="6215627" y="3790993"/>
            <a:ext cx="246217" cy="1237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cxnSpLocks/>
            <a:stCxn id="81" idx="6"/>
            <a:endCxn id="90" idx="2"/>
          </p:cNvCxnSpPr>
          <p:nvPr/>
        </p:nvCxnSpPr>
        <p:spPr>
          <a:xfrm flipV="1">
            <a:off x="4733264" y="3978249"/>
            <a:ext cx="689101" cy="14549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5" idx="6"/>
            <a:endCxn id="81" idx="1"/>
          </p:cNvCxnSpPr>
          <p:nvPr/>
        </p:nvCxnSpPr>
        <p:spPr>
          <a:xfrm>
            <a:off x="4277310" y="3958116"/>
            <a:ext cx="387437" cy="137245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5459348" y="3953153"/>
            <a:ext cx="431388" cy="371954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947614" y="3914737"/>
            <a:ext cx="223266" cy="39479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cxnSpLocks/>
          </p:cNvCxnSpPr>
          <p:nvPr/>
        </p:nvCxnSpPr>
        <p:spPr>
          <a:xfrm>
            <a:off x="6419595" y="3368100"/>
            <a:ext cx="106064" cy="39977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cxnSpLocks/>
          </p:cNvCxnSpPr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73" idx="2"/>
          </p:cNvCxnSpPr>
          <p:nvPr/>
        </p:nvCxnSpPr>
        <p:spPr>
          <a:xfrm>
            <a:off x="7733515" y="4123741"/>
            <a:ext cx="463157" cy="37287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cxnSpLocks/>
            <a:endCxn id="73" idx="6"/>
          </p:cNvCxnSpPr>
          <p:nvPr/>
        </p:nvCxnSpPr>
        <p:spPr>
          <a:xfrm flipV="1">
            <a:off x="7350713" y="4123741"/>
            <a:ext cx="302531" cy="3906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cxnSpLocks/>
          </p:cNvCxnSpPr>
          <p:nvPr/>
        </p:nvCxnSpPr>
        <p:spPr>
          <a:xfrm flipH="1" flipV="1">
            <a:off x="6922378" y="3970236"/>
            <a:ext cx="417626" cy="54416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cxnSpLocks/>
          </p:cNvCxnSpPr>
          <p:nvPr/>
        </p:nvCxnSpPr>
        <p:spPr>
          <a:xfrm>
            <a:off x="5624244" y="3147814"/>
            <a:ext cx="401873" cy="254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cxnSpLocks/>
          </p:cNvCxnSpPr>
          <p:nvPr/>
        </p:nvCxnSpPr>
        <p:spPr>
          <a:xfrm flipH="1">
            <a:off x="5276966" y="3180928"/>
            <a:ext cx="345559" cy="29643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cxnSpLocks/>
          </p:cNvCxnSpPr>
          <p:nvPr/>
        </p:nvCxnSpPr>
        <p:spPr>
          <a:xfrm>
            <a:off x="6082877" y="3230037"/>
            <a:ext cx="287149" cy="12270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 flipH="1">
            <a:off x="7942794" y="3128030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flipH="1">
            <a:off x="742352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flipH="1">
            <a:off x="7653244" y="4083605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flipH="1">
            <a:off x="709477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flipH="1">
            <a:off x="8125176" y="414010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6" name="椭圆 75"/>
          <p:cNvSpPr/>
          <p:nvPr/>
        </p:nvSpPr>
        <p:spPr>
          <a:xfrm flipH="1">
            <a:off x="6370026" y="3312604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flipH="1">
            <a:off x="7281181" y="4475976"/>
            <a:ext cx="98088" cy="9808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flipH="1">
            <a:off x="6823593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3884476" y="378893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2243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1" name="椭圆 80"/>
          <p:cNvSpPr/>
          <p:nvPr/>
        </p:nvSpPr>
        <p:spPr>
          <a:xfrm>
            <a:off x="4652992" y="4083605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953873" y="2881814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19089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176470" y="3907696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6" name="椭圆 85"/>
          <p:cNvSpPr/>
          <p:nvPr/>
        </p:nvSpPr>
        <p:spPr>
          <a:xfrm>
            <a:off x="6014361" y="3161521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609787" y="3106686"/>
            <a:ext cx="86980" cy="8698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8" name="椭圆 87"/>
          <p:cNvSpPr/>
          <p:nvPr/>
        </p:nvSpPr>
        <p:spPr>
          <a:xfrm>
            <a:off x="5879098" y="4297772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784113" y="3720718"/>
            <a:ext cx="106446" cy="10644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422364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6123208" y="382351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2" name="椭圆 91"/>
          <p:cNvSpPr/>
          <p:nvPr/>
        </p:nvSpPr>
        <p:spPr>
          <a:xfrm flipH="1">
            <a:off x="6480112" y="3720781"/>
            <a:ext cx="120526" cy="120526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>
            <a:cxnSpLocks/>
            <a:endCxn id="83" idx="3"/>
          </p:cNvCxnSpPr>
          <p:nvPr/>
        </p:nvCxnSpPr>
        <p:spPr>
          <a:xfrm flipV="1">
            <a:off x="4460754" y="2950331"/>
            <a:ext cx="504875" cy="36652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cxnSpLocks/>
            <a:stCxn id="84" idx="0"/>
            <a:endCxn id="83" idx="5"/>
          </p:cNvCxnSpPr>
          <p:nvPr/>
        </p:nvCxnSpPr>
        <p:spPr>
          <a:xfrm flipH="1" flipV="1">
            <a:off x="5022390" y="2950331"/>
            <a:ext cx="218924" cy="5122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380942" y="2282805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升升</a:t>
            </a:r>
          </a:p>
        </p:txBody>
      </p:sp>
      <p:sp>
        <p:nvSpPr>
          <p:cNvPr id="4" name="矩形 3"/>
          <p:cNvSpPr/>
          <p:nvPr/>
        </p:nvSpPr>
        <p:spPr>
          <a:xfrm>
            <a:off x="6371451" y="3408238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劲亨</a:t>
            </a:r>
          </a:p>
        </p:txBody>
      </p:sp>
      <p:sp>
        <p:nvSpPr>
          <p:cNvPr id="5" name="矩形 4"/>
          <p:cNvSpPr/>
          <p:nvPr/>
        </p:nvSpPr>
        <p:spPr>
          <a:xfrm>
            <a:off x="5209313" y="2290091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澍豪</a:t>
            </a:r>
          </a:p>
        </p:txBody>
      </p:sp>
      <p:sp>
        <p:nvSpPr>
          <p:cNvPr id="6" name="矩形 5"/>
          <p:cNvSpPr/>
          <p:nvPr/>
        </p:nvSpPr>
        <p:spPr>
          <a:xfrm>
            <a:off x="5203027" y="3426277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泽宇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5DEFEF9D-6D6D-4167-854D-7883618D40FA}"/>
              </a:ext>
            </a:extLst>
          </p:cNvPr>
          <p:cNvSpPr/>
          <p:nvPr/>
        </p:nvSpPr>
        <p:spPr>
          <a:xfrm>
            <a:off x="1170513" y="594590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82C016B-F39D-4DD7-AB28-A76E09AF84F7}"/>
              </a:ext>
            </a:extLst>
          </p:cNvPr>
          <p:cNvGrpSpPr/>
          <p:nvPr/>
        </p:nvGrpSpPr>
        <p:grpSpPr>
          <a:xfrm>
            <a:off x="1705489" y="837626"/>
            <a:ext cx="423978" cy="425715"/>
            <a:chOff x="11522075" y="5773738"/>
            <a:chExt cx="387350" cy="388938"/>
          </a:xfrm>
        </p:grpSpPr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0D412898-0D3A-45FD-94AB-C331D2709358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9B9CE2B7-0C07-41B7-82A9-A4DB17A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Rectangle 9">
              <a:extLst>
                <a:ext uri="{FF2B5EF4-FFF2-40B4-BE49-F238E27FC236}">
                  <a16:creationId xmlns:a16="http://schemas.microsoft.com/office/drawing/2014/main" id="{510526A7-E002-4AE9-B45E-04B0E5D10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Rectangle 10">
              <a:extLst>
                <a:ext uri="{FF2B5EF4-FFF2-40B4-BE49-F238E27FC236}">
                  <a16:creationId xmlns:a16="http://schemas.microsoft.com/office/drawing/2014/main" id="{F6BEB40A-4019-42E2-9315-446E3E6F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11">
              <a:extLst>
                <a:ext uri="{FF2B5EF4-FFF2-40B4-BE49-F238E27FC236}">
                  <a16:creationId xmlns:a16="http://schemas.microsoft.com/office/drawing/2014/main" id="{6F5BE682-956C-4D6C-A15D-04F08FCB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Rectangle 12">
              <a:extLst>
                <a:ext uri="{FF2B5EF4-FFF2-40B4-BE49-F238E27FC236}">
                  <a16:creationId xmlns:a16="http://schemas.microsoft.com/office/drawing/2014/main" id="{BE4EAA86-25EA-41B5-9E06-C21775B8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75BADE8F-081C-4D4E-BAEE-CF900E1BBAF6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A6162A63-185D-411D-A6FF-8EA9151A5951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15">
              <a:extLst>
                <a:ext uri="{FF2B5EF4-FFF2-40B4-BE49-F238E27FC236}">
                  <a16:creationId xmlns:a16="http://schemas.microsoft.com/office/drawing/2014/main" id="{EC026D11-2DA8-4CC9-B2DC-561E33150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70D8667-10C7-422A-A1E4-6EAEC4CC08A7}"/>
              </a:ext>
            </a:extLst>
          </p:cNvPr>
          <p:cNvSpPr txBox="1"/>
          <p:nvPr/>
        </p:nvSpPr>
        <p:spPr>
          <a:xfrm>
            <a:off x="973488" y="1408297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任务分工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68E63A-2534-4DBD-9CF9-51095EEF42BF}"/>
              </a:ext>
            </a:extLst>
          </p:cNvPr>
          <p:cNvSpPr txBox="1"/>
          <p:nvPr/>
        </p:nvSpPr>
        <p:spPr>
          <a:xfrm>
            <a:off x="8043634" y="2191265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源</a:t>
            </a:r>
            <a:r>
              <a:rPr lang="en-US" altLang="zh-CN" dirty="0"/>
              <a:t>xml</a:t>
            </a:r>
            <a:r>
              <a:rPr lang="zh-CN" altLang="en-US" dirty="0"/>
              <a:t>文件的基础解析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仿</a:t>
            </a:r>
            <a:r>
              <a:rPr lang="en-US" altLang="zh-CN" dirty="0"/>
              <a:t>SAX</a:t>
            </a:r>
            <a:r>
              <a:rPr lang="zh-CN" altLang="en-US" dirty="0"/>
              <a:t>算法的设计与实现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聚团分析功能的算法设计与实现</a:t>
            </a:r>
            <a:endParaRPr lang="en-US" altLang="zh-CN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33A30D3-11C0-4574-8C1C-E2B8295C194B}"/>
              </a:ext>
            </a:extLst>
          </p:cNvPr>
          <p:cNvSpPr txBox="1"/>
          <p:nvPr/>
        </p:nvSpPr>
        <p:spPr>
          <a:xfrm>
            <a:off x="2160586" y="2202805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年度热词分析的实现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关系图的可视化</a:t>
            </a:r>
            <a:endParaRPr lang="en-US" altLang="zh-CN" dirty="0"/>
          </a:p>
          <a:p>
            <a:r>
              <a:rPr lang="en-US" altLang="zh-CN" dirty="0"/>
              <a:t>3.Sax</a:t>
            </a:r>
            <a:r>
              <a:rPr lang="zh-CN" altLang="en-US" dirty="0"/>
              <a:t>方式读取源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A3DE3E9-8B1B-480F-B7B2-725CCC9CAC84}"/>
              </a:ext>
            </a:extLst>
          </p:cNvPr>
          <p:cNvSpPr txBox="1"/>
          <p:nvPr/>
        </p:nvSpPr>
        <p:spPr>
          <a:xfrm>
            <a:off x="1511244" y="4333111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部分匹配、模糊搜索的实现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热词、作者统计、部分匹配</a:t>
            </a:r>
            <a:endParaRPr lang="en-US" altLang="zh-CN" dirty="0"/>
          </a:p>
          <a:p>
            <a:r>
              <a:rPr lang="zh-CN" altLang="en-US" dirty="0"/>
              <a:t>以及完全子图的页面实现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289D79A-6089-4185-8EDF-6783D32D9E89}"/>
              </a:ext>
            </a:extLst>
          </p:cNvPr>
          <p:cNvSpPr txBox="1"/>
          <p:nvPr/>
        </p:nvSpPr>
        <p:spPr>
          <a:xfrm>
            <a:off x="8464371" y="4006675"/>
            <a:ext cx="3608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索引文件的创建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基本搜索功能、相关搜索功能的实现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作者统计功能的实现</a:t>
            </a:r>
            <a:endParaRPr lang="en-US" altLang="zh-CN" dirty="0"/>
          </a:p>
          <a:p>
            <a:r>
              <a:rPr lang="en-US" altLang="zh-CN" dirty="0"/>
              <a:t>4.SpringMVC</a:t>
            </a:r>
            <a:r>
              <a:rPr lang="zh-CN" altLang="en-US" dirty="0"/>
              <a:t>环境搭建以及部分页面实现</a:t>
            </a:r>
          </a:p>
        </p:txBody>
      </p:sp>
    </p:spTree>
    <p:extLst>
      <p:ext uri="{BB962C8B-B14F-4D97-AF65-F5344CB8AC3E}">
        <p14:creationId xmlns:p14="http://schemas.microsoft.com/office/powerpoint/2010/main" val="614286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4 -4.44444E-6 L -0.06315 -4.44444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-4.44444E-6 L -6.25E-7 -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33333E-6 -0.03981 L 3.33333E-6 0.08982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0.03981 L 3.33333E-6 -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3889 L -8.33333E-7 -0.0796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0.03843 L -8.33333E-7 -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7.40741E-7 L 0.0681 7.40741E-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7.40741E-7 L -8.33333E-7 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88" dur="75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90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750"/>
                            </p:stCondLst>
                            <p:childTnLst>
                              <p:par>
                                <p:cTn id="2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250"/>
                            </p:stCondLst>
                            <p:childTnLst>
                              <p:par>
                                <p:cTn id="3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750"/>
                            </p:stCondLst>
                            <p:childTnLst>
                              <p:par>
                                <p:cTn id="3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50"/>
                            </p:stCondLst>
                            <p:childTnLst>
                              <p:par>
                                <p:cTn id="3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53" grpId="0"/>
      <p:bldP spid="53" grpId="1"/>
      <p:bldP spid="118" grpId="0" animBg="1"/>
      <p:bldP spid="118" grpId="1" animBg="1"/>
      <p:bldP spid="118" grpId="2" animBg="1"/>
      <p:bldP spid="129" grpId="0"/>
      <p:bldP spid="2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功能演示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20562" y="604677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系统首页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83BBE-B33E-4395-B768-967994CC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7" y="1457769"/>
            <a:ext cx="11105804" cy="45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1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20562" y="46462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文章列表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A2848E-FBAC-451C-B0CF-50379235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4" y="973793"/>
            <a:ext cx="8961308" cy="58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2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01277" y="231225"/>
            <a:ext cx="5373597" cy="832889"/>
            <a:chOff x="4359955" y="1287239"/>
            <a:chExt cx="7164797" cy="1110519"/>
          </a:xfrm>
        </p:grpSpPr>
        <p:sp>
          <p:nvSpPr>
            <p:cNvPr id="231" name="TextBox 108"/>
            <p:cNvSpPr txBox="1"/>
            <p:nvPr/>
          </p:nvSpPr>
          <p:spPr>
            <a:xfrm>
              <a:off x="4359955" y="1566762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输入完整的论文的题目，能展示该论文的其他相关信息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按文献名称查询文章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13714F-0580-461D-8EC4-338A6B1C3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87" y="1064114"/>
            <a:ext cx="8743739" cy="57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1576</Words>
  <Application>Microsoft Office PowerPoint</Application>
  <PresentationFormat>宽屏</PresentationFormat>
  <Paragraphs>315</Paragraphs>
  <Slides>37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Lato Hairline</vt:lpstr>
      <vt:lpstr>Lato Light</vt:lpstr>
      <vt:lpstr>Lato Regular</vt:lpstr>
      <vt:lpstr>华文细黑</vt:lpstr>
      <vt:lpstr>微软雅黑</vt:lpstr>
      <vt:lpstr>Agency FB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389570196@qq.com</dc:creator>
  <cp:lastModifiedBy>叶 劲亨</cp:lastModifiedBy>
  <cp:revision>391</cp:revision>
  <dcterms:created xsi:type="dcterms:W3CDTF">2016-09-12T01:03:00Z</dcterms:created>
  <dcterms:modified xsi:type="dcterms:W3CDTF">2020-06-12T15:47:54Z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